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61" r:id="rId2"/>
    <p:sldId id="484" r:id="rId3"/>
    <p:sldId id="485" r:id="rId4"/>
    <p:sldId id="486" r:id="rId5"/>
    <p:sldId id="487" r:id="rId6"/>
    <p:sldId id="488" r:id="rId7"/>
    <p:sldId id="489" r:id="rId8"/>
    <p:sldId id="490" r:id="rId9"/>
    <p:sldId id="491" r:id="rId10"/>
    <p:sldId id="492" r:id="rId11"/>
    <p:sldId id="419" r:id="rId12"/>
    <p:sldId id="493" r:id="rId13"/>
    <p:sldId id="494" r:id="rId14"/>
    <p:sldId id="495" r:id="rId15"/>
    <p:sldId id="496" r:id="rId16"/>
    <p:sldId id="497" r:id="rId17"/>
    <p:sldId id="498" r:id="rId18"/>
    <p:sldId id="499" r:id="rId19"/>
    <p:sldId id="500" r:id="rId20"/>
    <p:sldId id="418" r:id="rId21"/>
    <p:sldId id="432" r:id="rId22"/>
    <p:sldId id="433" r:id="rId23"/>
    <p:sldId id="468" r:id="rId24"/>
    <p:sldId id="501" r:id="rId25"/>
    <p:sldId id="502" r:id="rId26"/>
    <p:sldId id="503" r:id="rId27"/>
    <p:sldId id="504" r:id="rId28"/>
    <p:sldId id="506" r:id="rId29"/>
    <p:sldId id="507" r:id="rId30"/>
    <p:sldId id="508" r:id="rId31"/>
    <p:sldId id="509" r:id="rId32"/>
    <p:sldId id="510" r:id="rId33"/>
    <p:sldId id="511" r:id="rId34"/>
    <p:sldId id="512" r:id="rId35"/>
    <p:sldId id="513" r:id="rId36"/>
    <p:sldId id="514" r:id="rId37"/>
    <p:sldId id="515" r:id="rId38"/>
    <p:sldId id="516" r:id="rId39"/>
    <p:sldId id="517" r:id="rId40"/>
    <p:sldId id="434" r:id="rId41"/>
    <p:sldId id="435" r:id="rId4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1E28"/>
    <a:srgbClr val="FF99FF"/>
    <a:srgbClr val="50AAE6"/>
    <a:srgbClr val="5A6EB4"/>
    <a:srgbClr val="A00078"/>
    <a:srgbClr val="A08232"/>
    <a:srgbClr val="DCA01E"/>
    <a:srgbClr val="FA8214"/>
    <a:srgbClr val="82B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5701" autoAdjust="0"/>
    <p:restoredTop sz="91212" autoAdjust="0"/>
  </p:normalViewPr>
  <p:slideViewPr>
    <p:cSldViewPr showGuides="1">
      <p:cViewPr varScale="1">
        <p:scale>
          <a:sx n="66" d="100"/>
          <a:sy n="66" d="100"/>
        </p:scale>
        <p:origin x="-108" y="-9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56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KIT – Universität des Landes Baden-Württemberg und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nationales Forschungszentrum in der Helmholtz-Gemeinschaft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188913"/>
            <a:ext cx="1008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854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27DC3E-3A27-4D23-9336-3EAB36224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304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84996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AEE055-C09B-4E2B-A1B1-DACF166A01EE}" type="slidenum">
              <a:rPr lang="de-DE" smtClean="0"/>
              <a:pPr>
                <a:defRPr/>
              </a:pPr>
              <a:t>2</a:t>
            </a:fld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658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A7A30-5929-45FA-9BD1-25EAB0B62EEF}" type="slidenum">
              <a:rPr lang="de-DE" smtClean="0">
                <a:latin typeface="Arial" charset="0"/>
              </a:rPr>
              <a:pPr/>
              <a:t>11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69636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3CCC7-DB31-4B52-915B-6121B70D64E3}" type="slidenum">
              <a:rPr lang="de-DE" smtClean="0"/>
              <a:pPr>
                <a:defRPr/>
              </a:pPr>
              <a:t>12</a:t>
            </a:fld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70660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673225-5B69-48B1-9BE1-8AAA0D44AB8C}" type="slidenum">
              <a:rPr lang="de-DE" smtClean="0"/>
              <a:pPr>
                <a:defRPr/>
              </a:pPr>
              <a:t>13</a:t>
            </a:fld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7168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43B803-6992-4D03-BC2D-F0D1B9C105D5}" type="slidenum">
              <a:rPr lang="de-DE" smtClean="0"/>
              <a:pPr>
                <a:defRPr/>
              </a:pPr>
              <a:t>14</a:t>
            </a:fld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72708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03FA77-CE5E-467E-8768-73894B4C361D}" type="slidenum">
              <a:rPr lang="de-DE" smtClean="0"/>
              <a:pPr>
                <a:defRPr/>
              </a:pPr>
              <a:t>15</a:t>
            </a:fld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73732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8B5A3-CC14-42AA-84F0-0CFC205AA004}" type="slidenum">
              <a:rPr lang="de-DE" smtClean="0"/>
              <a:pPr>
                <a:defRPr/>
              </a:pPr>
              <a:t>16</a:t>
            </a:fld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B25295-A7BC-4A09-A00E-101807222C40}" type="slidenum">
              <a:rPr lang="de-DE" smtClean="0"/>
              <a:pPr>
                <a:defRPr/>
              </a:pPr>
              <a:t>17</a:t>
            </a:fld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75780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B93E9-E7B8-4538-A8C9-6F9DF09A1317}" type="slidenum">
              <a:rPr lang="de-DE" smtClean="0"/>
              <a:pPr>
                <a:defRPr/>
              </a:pPr>
              <a:t>18</a:t>
            </a:fld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760413">
              <a:defRPr/>
            </a:pPr>
            <a:fld id="{39AE22EE-BF14-48CA-B920-B0A0DE742287}" type="slidenum">
              <a:rPr lang="de-DE" smtClean="0"/>
              <a:pPr defTabSz="760413">
                <a:defRPr/>
              </a:pPr>
              <a:t>19</a:t>
            </a:fld>
            <a:endParaRPr lang="de-DE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8025"/>
            <a:ext cx="4535488" cy="3402013"/>
          </a:xfrm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388" y="4322763"/>
            <a:ext cx="5019675" cy="41100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de-DE" smtClean="0"/>
              <a:t>Was ist </a:t>
            </a:r>
            <a:r>
              <a:rPr lang="de-DE" smtClean="0">
                <a:sym typeface="Symbol" pitchFamily="18" charset="2"/>
              </a:rPr>
              <a:t></a:t>
            </a:r>
            <a:r>
              <a:rPr lang="de-DE" baseline="-25000" smtClean="0">
                <a:sym typeface="Symbol" pitchFamily="18" charset="2"/>
              </a:rPr>
              <a:t>r</a:t>
            </a:r>
            <a:r>
              <a:rPr lang="de-DE" smtClean="0">
                <a:sym typeface="Symbol" pitchFamily="18" charset="2"/>
              </a:rPr>
              <a:t>? Nur die herstellungsbedingten Spannungen in der Schicht oder auch die Spannungen, die sich beim Verbiegen einstellen?</a:t>
            </a:r>
          </a:p>
          <a:p>
            <a:endParaRPr lang="de-DE" smtClean="0"/>
          </a:p>
          <a:p>
            <a:r>
              <a:rPr lang="de-DE" smtClean="0"/>
              <a:t>Quelle: Madou, S. 237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648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226DC5-47C5-477E-94BC-7D8F250E69C1}" type="slidenum">
              <a:rPr lang="de-DE" smtClean="0">
                <a:latin typeface="Arial" charset="0"/>
              </a:rPr>
              <a:pPr/>
              <a:t>20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792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0B1C0E-5BA5-4F0B-9943-C493B58D0E1C}" type="slidenum">
              <a:rPr lang="de-DE" smtClean="0">
                <a:latin typeface="Arial" charset="0"/>
              </a:rPr>
              <a:pPr/>
              <a:t>21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802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64C5F7-C2BB-42B3-8463-B8631EA1D511}" type="slidenum">
              <a:rPr lang="de-DE" smtClean="0">
                <a:latin typeface="Arial" charset="0"/>
              </a:rPr>
              <a:pPr/>
              <a:t>22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533392-7F8A-46E5-95BC-E649C56CBA26}" type="slidenum">
              <a:rPr lang="de-DE" smtClean="0"/>
              <a:pPr>
                <a:defRPr/>
              </a:pPr>
              <a:t>24</a:t>
            </a:fld>
            <a:endParaRPr 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82948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B5F5F5-B2A8-48BE-8239-9E33B634FC80}" type="slidenum">
              <a:rPr lang="de-DE" smtClean="0"/>
              <a:pPr>
                <a:defRPr/>
              </a:pPr>
              <a:t>25</a:t>
            </a:fld>
            <a:endParaRPr 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83972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82F58C-FC20-421F-AC6C-7644B86BDD20}" type="slidenum">
              <a:rPr lang="de-DE" smtClean="0"/>
              <a:pPr>
                <a:defRPr/>
              </a:pPr>
              <a:t>26</a:t>
            </a:fld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84996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B6B1AD-F24A-458F-87A9-2887B005D4CE}" type="slidenum">
              <a:rPr lang="de-DE" smtClean="0"/>
              <a:pPr>
                <a:defRPr/>
              </a:pPr>
              <a:t>27</a:t>
            </a:fld>
            <a:endParaRPr 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86020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BA2DB9-8119-44C4-A0D2-D52DC8B6048E}" type="slidenum">
              <a:rPr lang="de-DE" smtClean="0"/>
              <a:pPr>
                <a:defRPr/>
              </a:pPr>
              <a:t>28</a:t>
            </a:fld>
            <a:endParaRPr 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8704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9F5FA4-4F9B-4B86-AD03-4E64EDF6E556}" type="slidenum">
              <a:rPr lang="de-DE" smtClean="0"/>
              <a:pPr>
                <a:defRPr/>
              </a:pPr>
              <a:t>29</a:t>
            </a:fld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689CD9-F02F-45DC-BB9D-260C0B7441F5}" type="slidenum">
              <a:rPr lang="de-DE" smtClean="0"/>
              <a:pPr>
                <a:defRPr/>
              </a:pPr>
              <a:t>30</a:t>
            </a:fld>
            <a:endParaRPr 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89092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008BA2-286A-45DA-B7C7-3694B9427759}" type="slidenum">
              <a:rPr lang="de-DE" smtClean="0"/>
              <a:pPr>
                <a:defRPr/>
              </a:pPr>
              <a:t>31</a:t>
            </a:fld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90116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70E501-6F6B-4F47-84B8-6784906F761B}" type="slidenum">
              <a:rPr lang="de-DE" smtClean="0"/>
              <a:pPr>
                <a:defRPr/>
              </a:pPr>
              <a:t>32</a:t>
            </a:fld>
            <a:endParaRPr 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91140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7658F1-71AB-45E6-81A3-6B46EE6BCA38}" type="slidenum">
              <a:rPr lang="de-DE" smtClean="0"/>
              <a:pPr>
                <a:defRPr/>
              </a:pPr>
              <a:t>33</a:t>
            </a:fld>
            <a:endParaRPr lang="de-D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118788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730250">
              <a:defRPr/>
            </a:pPr>
            <a:fld id="{48FDE787-A798-44BB-B1EF-8286FF5059F4}" type="slidenum">
              <a:rPr lang="de-DE" smtClean="0"/>
              <a:pPr defTabSz="730250">
                <a:defRPr/>
              </a:pPr>
              <a:t>34</a:t>
            </a:fld>
            <a:endParaRPr 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119812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730250">
              <a:defRPr/>
            </a:pPr>
            <a:fld id="{51AD3073-5C09-4F12-BF30-42C4D57BDF58}" type="slidenum">
              <a:rPr lang="de-DE" smtClean="0"/>
              <a:pPr defTabSz="730250">
                <a:defRPr/>
              </a:pPr>
              <a:t>35</a:t>
            </a:fld>
            <a:endParaRPr lang="de-DE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120836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730250">
              <a:defRPr/>
            </a:pPr>
            <a:fld id="{63B8D60A-FECE-45A6-AF66-E79804385596}" type="slidenum">
              <a:rPr lang="de-DE" smtClean="0"/>
              <a:pPr defTabSz="730250">
                <a:defRPr/>
              </a:pPr>
              <a:t>36</a:t>
            </a:fld>
            <a:endParaRPr lang="de-D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93188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81D23-2B8C-4AD3-8CE9-BAC54D4DD203}" type="slidenum">
              <a:rPr lang="de-DE" smtClean="0"/>
              <a:pPr>
                <a:defRPr/>
              </a:pPr>
              <a:t>37</a:t>
            </a:fld>
            <a:endParaRPr lang="de-DE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31A97F-4A56-43E8-82A4-A5AF85F013DC}" type="slidenum">
              <a:rPr lang="de-DE" smtClean="0"/>
              <a:pPr>
                <a:defRPr/>
              </a:pPr>
              <a:t>38</a:t>
            </a:fld>
            <a:endParaRPr lang="de-DE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95236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6B9B0F-D363-4D64-933C-083CFF799D8E}" type="slidenum">
              <a:rPr lang="de-DE" smtClean="0"/>
              <a:pPr>
                <a:defRPr/>
              </a:pPr>
              <a:t>39</a:t>
            </a:fld>
            <a:endParaRPr lang="de-DE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8125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4F2FDB-2F8D-4AC5-A4F0-D94066AC8A01}" type="slidenum">
              <a:rPr lang="de-DE" smtClean="0">
                <a:latin typeface="Arial" charset="0"/>
              </a:rPr>
              <a:pPr/>
              <a:t>40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1822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E6A3F1-3FA8-4087-AF66-5F7DE6FEC065}" type="slidenum">
              <a:rPr lang="de-DE" smtClean="0">
                <a:latin typeface="Arial" charset="0"/>
              </a:rPr>
              <a:pPr/>
              <a:t>41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5" descr="Kopfbild"/>
          <p:cNvPicPr>
            <a:picLocks noChangeAspect="1" noChangeArrowheads="1"/>
          </p:cNvPicPr>
          <p:nvPr userDrawn="1"/>
        </p:nvPicPr>
        <p:blipFill>
          <a:blip r:embed="rId2" cstate="print"/>
          <a:srcRect r="33687"/>
          <a:stretch>
            <a:fillRect/>
          </a:stretch>
        </p:blipFill>
        <p:spPr bwMode="auto">
          <a:xfrm>
            <a:off x="0" y="3429000"/>
            <a:ext cx="91440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e-DE" sz="800"/>
              <a:t>KIT – Universität des Landes Baden-Württemberg und</a:t>
            </a:r>
          </a:p>
          <a:p>
            <a:r>
              <a:rPr lang="de-DE" sz="800"/>
              <a:t>nationales Forschungszentrum in der Helmholtz-Gemeinschaft</a:t>
            </a:r>
          </a:p>
        </p:txBody>
      </p:sp>
      <p:sp>
        <p:nvSpPr>
          <p:cNvPr id="13" name="Text Box 21"/>
          <p:cNvSpPr txBox="1">
            <a:spLocks noChangeArrowheads="1"/>
          </p:cNvSpPr>
          <p:nvPr userDrawn="1"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</a:rPr>
              <a:t>Institut für Technik</a:t>
            </a:r>
            <a:r>
              <a:rPr lang="de-DE" sz="1000" baseline="0" dirty="0" smtClean="0">
                <a:solidFill>
                  <a:schemeClr val="bg1"/>
                </a:solidFill>
              </a:rPr>
              <a:t> der Informationsverarbeitung (ITIV)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26639" name="Picture 11" descr="KIT-Logo-rgb_de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ITIV-logo_color_small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63" y="285750"/>
            <a:ext cx="790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Karlsruhe Institute of Technology (KIT).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929322" y="6453188"/>
            <a:ext cx="2819391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  <a:defRPr/>
            </a:pPr>
            <a:r>
              <a:rPr lang="de-DE" sz="900" dirty="0" smtClean="0"/>
              <a:t>Institut für Technik der Informationsverarbeitung (ITIV)</a:t>
            </a:r>
            <a:endParaRPr lang="de-DE" sz="900" dirty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643774FD-E815-4B85-B421-6F4167BD583D}" type="slidenum">
              <a:rPr lang="de-DE" sz="900" b="1"/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/>
          </a:p>
        </p:txBody>
      </p:sp>
      <p:pic>
        <p:nvPicPr>
          <p:cNvPr id="1032" name="Picture 13" descr="KIT-Logo-rgb_d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67625" y="333375"/>
            <a:ext cx="10763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612775" y="6445250"/>
            <a:ext cx="86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fld id="{0151BDDF-1788-4FF4-B751-48849375B9E4}" type="datetime1">
              <a:rPr lang="de-DE" sz="900"/>
              <a:pPr/>
              <a:t>06.06.2012</a:t>
            </a:fld>
            <a:endParaRPr lang="de-DE" sz="9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oleObject" Target="../embeddings/oleObject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jpe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5288" y="1412875"/>
            <a:ext cx="83899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r>
              <a:rPr lang="de-DE" sz="2200" b="1" dirty="0" smtClean="0">
                <a:solidFill>
                  <a:schemeClr val="tx2"/>
                </a:solidFill>
              </a:rPr>
              <a:t>Integrierte Intelligente Sensoren Sommersemester </a:t>
            </a:r>
            <a:r>
              <a:rPr lang="de-DE" sz="2200" b="1" dirty="0">
                <a:solidFill>
                  <a:schemeClr val="tx2"/>
                </a:solidFill>
              </a:rPr>
              <a:t>2010</a:t>
            </a:r>
          </a:p>
          <a:p>
            <a:pPr>
              <a:lnSpc>
                <a:spcPct val="90000"/>
              </a:lnSpc>
            </a:pPr>
            <a:fld id="{E6562AD5-2FD3-4D2A-992F-A90D78AD53ED}" type="datetime1">
              <a:rPr lang="de-DE" sz="2200" b="1" smtClean="0">
                <a:solidFill>
                  <a:schemeClr val="tx2"/>
                </a:solidFill>
              </a:rPr>
              <a:t>06.06.2012</a:t>
            </a:fld>
            <a:endParaRPr lang="de-DE" sz="2200" b="1" dirty="0">
              <a:solidFill>
                <a:schemeClr val="tx2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96875" y="2349500"/>
            <a:ext cx="837088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1600" b="1" dirty="0" smtClean="0">
                <a:solidFill>
                  <a:srgbClr val="000000"/>
                </a:solidFill>
              </a:rPr>
              <a:t>Wilhelm </a:t>
            </a:r>
            <a:r>
              <a:rPr lang="de-DE" sz="1600" b="1" dirty="0">
                <a:solidFill>
                  <a:srgbClr val="000000"/>
                </a:solidFill>
              </a:rPr>
              <a:t>Stork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Precise FEM simulation of buckling for the Equlibrio lens </a:t>
            </a:r>
          </a:p>
        </p:txBody>
      </p:sp>
      <p:sp>
        <p:nvSpPr>
          <p:cNvPr id="21507" name="Inhaltsplatzhalter 2"/>
          <p:cNvSpPr>
            <a:spLocks noGrp="1"/>
          </p:cNvSpPr>
          <p:nvPr>
            <p:ph idx="1"/>
          </p:nvPr>
        </p:nvSpPr>
        <p:spPr>
          <a:xfrm>
            <a:off x="214313" y="1000125"/>
            <a:ext cx="4022725" cy="536098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sz="1800" smtClean="0"/>
              <a:t>Buckling Force applied in the lens plane F = 0.5 mN.</a:t>
            </a:r>
          </a:p>
          <a:p>
            <a:pPr>
              <a:spcAft>
                <a:spcPts val="600"/>
              </a:spcAft>
            </a:pPr>
            <a:r>
              <a:rPr lang="de-DE" sz="1800" smtClean="0"/>
              <a:t>Estimated buckling force with the very simple Euler‘s method results in F = 1.0 mN.</a:t>
            </a:r>
          </a:p>
          <a:p>
            <a:pPr>
              <a:spcAft>
                <a:spcPts val="600"/>
              </a:spcAft>
            </a:pPr>
            <a:r>
              <a:rPr lang="de-DE" sz="1800" smtClean="0"/>
              <a:t>Difference is only in the order of a factor 2.</a:t>
            </a:r>
          </a:p>
          <a:p>
            <a:pPr>
              <a:spcAft>
                <a:spcPts val="600"/>
              </a:spcAft>
            </a:pPr>
            <a:r>
              <a:rPr lang="de-DE" sz="1800" smtClean="0"/>
              <a:t>Differences in comparison with IOLTECH models show a factor of 50 – 100.</a:t>
            </a:r>
          </a:p>
        </p:txBody>
      </p:sp>
      <p:pic>
        <p:nvPicPr>
          <p:cNvPr id="2150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12500" r="45000" b="40625"/>
          <a:stretch>
            <a:fillRect/>
          </a:stretch>
        </p:blipFill>
        <p:spPr bwMode="auto">
          <a:xfrm>
            <a:off x="4619625" y="3578225"/>
            <a:ext cx="20939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12500" r="50000" b="45313"/>
          <a:stretch>
            <a:fillRect/>
          </a:stretch>
        </p:blipFill>
        <p:spPr bwMode="auto">
          <a:xfrm>
            <a:off x="6924675" y="3573463"/>
            <a:ext cx="19589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5" t="11719" r="46875" b="67825"/>
          <a:stretch>
            <a:fillRect/>
          </a:stretch>
        </p:blipFill>
        <p:spPr bwMode="auto">
          <a:xfrm>
            <a:off x="4400550" y="903288"/>
            <a:ext cx="23876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7" t="43126" r="57996" b="24374"/>
          <a:stretch>
            <a:fillRect/>
          </a:stretch>
        </p:blipFill>
        <p:spPr bwMode="auto">
          <a:xfrm>
            <a:off x="7477125" y="890588"/>
            <a:ext cx="763588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39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Herstellung einer Membran mit Ätzstoppschicht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928670"/>
            <a:ext cx="6858000" cy="53133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8226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Hybrid intgerierter piezoresistiver Drucksensor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862138" y="2214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4197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057400" y="3733800"/>
            <a:ext cx="4800600" cy="228600"/>
          </a:xfrm>
          <a:prstGeom prst="rect">
            <a:avLst/>
          </a:prstGeom>
          <a:solidFill>
            <a:srgbClr val="FDFDFD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44038" name="AutoShape 6"/>
          <p:cNvSpPr>
            <a:spLocks/>
          </p:cNvSpPr>
          <p:nvPr/>
        </p:nvSpPr>
        <p:spPr bwMode="auto">
          <a:xfrm>
            <a:off x="6505575" y="4398963"/>
            <a:ext cx="2181225" cy="609600"/>
          </a:xfrm>
          <a:prstGeom prst="borderCallout2">
            <a:avLst>
              <a:gd name="adj1" fmla="val 18750"/>
              <a:gd name="adj2" fmla="val -3495"/>
              <a:gd name="adj3" fmla="val 18750"/>
              <a:gd name="adj4" fmla="val -13903"/>
              <a:gd name="adj5" fmla="val -90625"/>
              <a:gd name="adj6" fmla="val -247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defTabSz="762000"/>
            <a:endParaRPr lang="de-DE"/>
          </a:p>
        </p:txBody>
      </p:sp>
      <p:sp>
        <p:nvSpPr>
          <p:cNvPr id="44039" name="AutoShape 7"/>
          <p:cNvSpPr>
            <a:spLocks/>
          </p:cNvSpPr>
          <p:nvPr/>
        </p:nvSpPr>
        <p:spPr bwMode="auto">
          <a:xfrm>
            <a:off x="5780088" y="4195763"/>
            <a:ext cx="2830512" cy="985837"/>
          </a:xfrm>
          <a:prstGeom prst="borderCallout2">
            <a:avLst>
              <a:gd name="adj1" fmla="val 11593"/>
              <a:gd name="adj2" fmla="val -2690"/>
              <a:gd name="adj3" fmla="val 11593"/>
              <a:gd name="adj4" fmla="val -25519"/>
              <a:gd name="adj5" fmla="val -31079"/>
              <a:gd name="adj6" fmla="val -4834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algn="ctr" defTabSz="762000"/>
            <a:r>
              <a:rPr lang="de-DE">
                <a:solidFill>
                  <a:srgbClr val="000000"/>
                </a:solidFill>
              </a:rPr>
              <a:t>Druckdichter Deckel</a:t>
            </a:r>
          </a:p>
        </p:txBody>
      </p:sp>
    </p:spTree>
    <p:extLst>
      <p:ext uri="{BB962C8B-B14F-4D97-AF65-F5344CB8AC3E}">
        <p14:creationId xmlns:p14="http://schemas.microsoft.com/office/powerpoint/2010/main" val="16328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Drucksensor Prozess: Dotierung </a:t>
            </a:r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Font typeface="Monotype Sorts" pitchFamily="2" charset="2"/>
              <a:buNone/>
              <a:defRPr/>
            </a:pPr>
            <a:r>
              <a:rPr lang="de-DE" sz="2000" dirty="0" err="1" smtClean="0"/>
              <a:t>Starting</a:t>
            </a:r>
            <a:r>
              <a:rPr lang="de-DE" sz="2000" dirty="0" smtClean="0"/>
              <a:t> material: n-type Si, medium </a:t>
            </a:r>
            <a:r>
              <a:rPr lang="de-DE" sz="2000" dirty="0" err="1" smtClean="0"/>
              <a:t>doping</a:t>
            </a:r>
            <a:r>
              <a:rPr lang="de-DE" sz="2000" dirty="0" smtClean="0"/>
              <a:t> Orientation (100)</a:t>
            </a:r>
          </a:p>
          <a:p>
            <a:pPr lvl="1">
              <a:defRPr/>
            </a:pPr>
            <a:r>
              <a:rPr lang="de-DE" sz="1600" dirty="0" err="1" smtClean="0"/>
              <a:t>Resist</a:t>
            </a:r>
            <a:endParaRPr lang="de-DE" sz="1600" dirty="0" smtClean="0"/>
          </a:p>
          <a:p>
            <a:pPr lvl="1">
              <a:defRPr/>
            </a:pPr>
            <a:r>
              <a:rPr lang="de-DE" sz="1600" dirty="0" err="1" smtClean="0"/>
              <a:t>Lithography</a:t>
            </a:r>
            <a:endParaRPr lang="de-DE" sz="1600" dirty="0" smtClean="0"/>
          </a:p>
          <a:p>
            <a:pPr lvl="1">
              <a:defRPr/>
            </a:pPr>
            <a:r>
              <a:rPr lang="de-DE" sz="1600" dirty="0" err="1" smtClean="0"/>
              <a:t>Implant</a:t>
            </a:r>
            <a:r>
              <a:rPr lang="de-DE" sz="1600" dirty="0" smtClean="0"/>
              <a:t> </a:t>
            </a:r>
            <a:r>
              <a:rPr lang="de-DE" sz="1600" dirty="0" err="1" smtClean="0"/>
              <a:t>piezoresistors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Boron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resist</a:t>
            </a:r>
            <a:r>
              <a:rPr lang="de-DE" sz="1600" dirty="0" smtClean="0"/>
              <a:t> </a:t>
            </a:r>
            <a:r>
              <a:rPr lang="de-DE" sz="1600" dirty="0" err="1" smtClean="0"/>
              <a:t>mask</a:t>
            </a:r>
            <a:endParaRPr lang="de-DE" sz="1600" dirty="0" smtClean="0"/>
          </a:p>
          <a:p>
            <a:pPr lvl="1">
              <a:defRPr/>
            </a:pPr>
            <a:r>
              <a:rPr lang="de-DE" sz="1600" dirty="0" smtClean="0"/>
              <a:t>Remove </a:t>
            </a:r>
            <a:r>
              <a:rPr lang="de-DE" sz="1600" dirty="0" err="1" smtClean="0"/>
              <a:t>resist</a:t>
            </a:r>
            <a:r>
              <a:rPr lang="de-DE" sz="1600" dirty="0" smtClean="0"/>
              <a:t> </a:t>
            </a:r>
          </a:p>
          <a:p>
            <a:pPr>
              <a:buFont typeface="Monotype Sorts" pitchFamily="2" charset="2"/>
              <a:buNone/>
              <a:defRPr/>
            </a:pPr>
            <a:endParaRPr lang="de-DE" sz="2000" dirty="0" smtClean="0"/>
          </a:p>
          <a:p>
            <a:pPr marL="0" indent="0">
              <a:buFont typeface="Monotype Sorts" pitchFamily="2" charset="2"/>
              <a:buNone/>
              <a:defRPr/>
            </a:pPr>
            <a:r>
              <a:rPr lang="de-DE" sz="2000" dirty="0" smtClean="0"/>
              <a:t>Diffusion </a:t>
            </a:r>
            <a:r>
              <a:rPr lang="de-DE" sz="2000" dirty="0" err="1" smtClean="0"/>
              <a:t>is</a:t>
            </a:r>
            <a:r>
              <a:rPr lang="de-DE" sz="2000" dirty="0" smtClean="0"/>
              <a:t> simpler Implantation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more</a:t>
            </a:r>
            <a:r>
              <a:rPr lang="de-DE" sz="2000" dirty="0" smtClean="0"/>
              <a:t> expensive, but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preferred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better</a:t>
            </a:r>
            <a:r>
              <a:rPr lang="de-DE" sz="2000" dirty="0" smtClean="0"/>
              <a:t> </a:t>
            </a:r>
            <a:r>
              <a:rPr lang="de-DE" sz="2000" dirty="0" err="1" smtClean="0"/>
              <a:t>process</a:t>
            </a:r>
            <a:r>
              <a:rPr lang="de-DE" sz="2000" dirty="0" smtClean="0"/>
              <a:t> </a:t>
            </a:r>
            <a:r>
              <a:rPr lang="de-DE" sz="2000" dirty="0" err="1" smtClean="0"/>
              <a:t>control</a:t>
            </a:r>
            <a:endParaRPr lang="de-DE" sz="2000" dirty="0" smtClean="0"/>
          </a:p>
        </p:txBody>
      </p:sp>
      <p:pic>
        <p:nvPicPr>
          <p:cNvPr id="45060" name="Picture 3" descr="Drucksensor Teil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19188"/>
            <a:ext cx="384333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779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Drucksensor Prozess: Isolation 1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de-DE" sz="2000" smtClean="0"/>
              <a:t>Abscheidung Isolation:</a:t>
            </a:r>
          </a:p>
          <a:p>
            <a:pPr lvl="1"/>
            <a:r>
              <a:rPr lang="de-DE" sz="1600" smtClean="0"/>
              <a:t>Deposit SiO2 and Si3N4 by CVD</a:t>
            </a:r>
          </a:p>
          <a:p>
            <a:pPr lvl="1"/>
            <a:r>
              <a:rPr lang="de-DE" sz="1600" smtClean="0"/>
              <a:t>Lithography</a:t>
            </a:r>
          </a:p>
          <a:p>
            <a:pPr lvl="1"/>
            <a:r>
              <a:rPr lang="de-DE" sz="1600" smtClean="0"/>
              <a:t>Etch Si3N4 dry by Plasma (RIE)</a:t>
            </a:r>
          </a:p>
          <a:p>
            <a:pPr lvl="1"/>
            <a:r>
              <a:rPr lang="de-DE" sz="1600" smtClean="0"/>
              <a:t>Etch SiO2 wet in HF</a:t>
            </a:r>
          </a:p>
        </p:txBody>
      </p:sp>
      <p:pic>
        <p:nvPicPr>
          <p:cNvPr id="46084" name="Picture 3" descr="Drucksensor Teil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066800"/>
            <a:ext cx="3843337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529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Drucksensor Prozess: Metall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de-DE" sz="2000" smtClean="0"/>
              <a:t>Deposit Al by sputtering</a:t>
            </a:r>
          </a:p>
          <a:p>
            <a:pPr>
              <a:buFont typeface="Monotype Sorts" pitchFamily="2" charset="2"/>
              <a:buNone/>
            </a:pPr>
            <a:r>
              <a:rPr lang="de-DE" sz="2000" smtClean="0"/>
              <a:t>Lithography</a:t>
            </a:r>
          </a:p>
          <a:p>
            <a:pPr>
              <a:buFont typeface="Monotype Sorts" pitchFamily="2" charset="2"/>
              <a:buNone/>
            </a:pPr>
            <a:r>
              <a:rPr lang="de-DE" sz="2000" smtClean="0"/>
              <a:t>Etch Al (wet)</a:t>
            </a:r>
          </a:p>
        </p:txBody>
      </p:sp>
      <p:pic>
        <p:nvPicPr>
          <p:cNvPr id="47108" name="Picture 3" descr="Drucksensor Teil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84333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64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Drucksensor Prozess: Isolation 2, Passivierung</a:t>
            </a: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0" lvl="1" indent="0">
              <a:buFont typeface="Monotype Sorts" pitchFamily="2" charset="2"/>
              <a:buNone/>
            </a:pPr>
            <a:r>
              <a:rPr lang="de-DE" sz="2000" smtClean="0"/>
              <a:t>Deposit Si3N4 by CVD</a:t>
            </a:r>
          </a:p>
          <a:p>
            <a:endParaRPr lang="de-DE" sz="2400" smtClean="0"/>
          </a:p>
        </p:txBody>
      </p:sp>
      <p:pic>
        <p:nvPicPr>
          <p:cNvPr id="48132" name="Picture 3" descr="Drucksensor Teil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85850"/>
            <a:ext cx="384333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172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Drucksensor Prozess: Membranätzung </a:t>
            </a: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de-DE" sz="2000" smtClean="0"/>
              <a:t>Prepare Nitride on back of wafer as a mask</a:t>
            </a:r>
          </a:p>
          <a:p>
            <a:pPr lvl="1"/>
            <a:r>
              <a:rPr lang="de-DE" sz="1800" smtClean="0"/>
              <a:t>Lithograpghy</a:t>
            </a:r>
          </a:p>
          <a:p>
            <a:pPr lvl="1"/>
            <a:r>
              <a:rPr lang="de-DE" sz="1800" smtClean="0"/>
              <a:t>Etch Si3N4 dry</a:t>
            </a:r>
          </a:p>
          <a:p>
            <a:pPr lvl="1"/>
            <a:r>
              <a:rPr lang="de-DE" sz="1800" smtClean="0"/>
              <a:t>Etch SiO2 wet</a:t>
            </a:r>
          </a:p>
          <a:p>
            <a:pPr lvl="1"/>
            <a:r>
              <a:rPr lang="de-DE" sz="1800" smtClean="0"/>
              <a:t>Etch Si in KOH</a:t>
            </a:r>
          </a:p>
          <a:p>
            <a:pPr lvl="1"/>
            <a:endParaRPr lang="de-DE" sz="1800" smtClean="0"/>
          </a:p>
          <a:p>
            <a:pPr marL="0" indent="0">
              <a:buFont typeface="Monotype Sorts" pitchFamily="2" charset="2"/>
              <a:buNone/>
            </a:pPr>
            <a:r>
              <a:rPr lang="de-DE" sz="2000" smtClean="0"/>
              <a:t>The passivation covers the front side. Possible problems with pinholes.</a:t>
            </a:r>
          </a:p>
        </p:txBody>
      </p:sp>
      <p:pic>
        <p:nvPicPr>
          <p:cNvPr id="49156" name="Picture 3" descr="Drucksensor Teil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085850"/>
            <a:ext cx="3843337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679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Drucksensor Prozess: Öffnen der Passivierung</a:t>
            </a:r>
          </a:p>
        </p:txBody>
      </p:sp>
      <p:sp>
        <p:nvSpPr>
          <p:cNvPr id="262146" name="Rectangle 2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Font typeface="Monotype Sorts" pitchFamily="2" charset="2"/>
              <a:buNone/>
              <a:defRPr/>
            </a:pPr>
            <a:r>
              <a:rPr lang="de-DE" sz="2000" dirty="0" err="1" smtClean="0"/>
              <a:t>Opening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passivation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electrical</a:t>
            </a:r>
            <a:r>
              <a:rPr lang="de-DE" sz="2000" dirty="0" smtClean="0"/>
              <a:t> </a:t>
            </a:r>
            <a:r>
              <a:rPr lang="de-DE" sz="2000" dirty="0" err="1" smtClean="0"/>
              <a:t>contact</a:t>
            </a:r>
            <a:endParaRPr lang="de-DE" sz="2000" dirty="0" smtClean="0"/>
          </a:p>
          <a:p>
            <a:pPr lvl="1">
              <a:defRPr/>
            </a:pPr>
            <a:r>
              <a:rPr lang="de-DE" sz="1800" dirty="0" err="1" smtClean="0"/>
              <a:t>Lithography</a:t>
            </a:r>
            <a:endParaRPr lang="de-DE" sz="1800" dirty="0" smtClean="0"/>
          </a:p>
          <a:p>
            <a:pPr lvl="1">
              <a:defRPr/>
            </a:pPr>
            <a:r>
              <a:rPr lang="de-DE" sz="1800" dirty="0" err="1" smtClean="0"/>
              <a:t>Etch</a:t>
            </a:r>
            <a:r>
              <a:rPr lang="de-DE" sz="1800" dirty="0" smtClean="0"/>
              <a:t> Si3N4 dry</a:t>
            </a:r>
          </a:p>
          <a:p>
            <a:pPr>
              <a:defRPr/>
            </a:pPr>
            <a:endParaRPr lang="de-DE" sz="2000" dirty="0" smtClean="0"/>
          </a:p>
        </p:txBody>
      </p:sp>
      <p:pic>
        <p:nvPicPr>
          <p:cNvPr id="50180" name="Picture 3" descr="Drucksensor Teil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84333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570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Drucksens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59436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381000" y="5334000"/>
            <a:ext cx="83058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latin typeface="+mn-lt"/>
                <a:cs typeface="Arial" pitchFamily="34" charset="0"/>
              </a:rPr>
              <a:t>Bild: HSG-IMIT</a:t>
            </a:r>
          </a:p>
        </p:txBody>
      </p:sp>
      <p:sp>
        <p:nvSpPr>
          <p:cNvPr id="53252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Aufgebauter Drucksensor</a:t>
            </a:r>
          </a:p>
        </p:txBody>
      </p:sp>
    </p:spTree>
    <p:extLst>
      <p:ext uri="{BB962C8B-B14F-4D97-AF65-F5344CB8AC3E}">
        <p14:creationId xmlns:p14="http://schemas.microsoft.com/office/powerpoint/2010/main" val="385629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Haptik als Stabilisator der intraokularen Linse im Kapselsack</a:t>
            </a:r>
          </a:p>
        </p:txBody>
      </p:sp>
      <p:sp>
        <p:nvSpPr>
          <p:cNvPr id="17411" name="Inhaltsplatzhalter 2"/>
          <p:cNvSpPr>
            <a:spLocks noGrp="1"/>
          </p:cNvSpPr>
          <p:nvPr>
            <p:ph idx="1"/>
          </p:nvPr>
        </p:nvSpPr>
        <p:spPr>
          <a:xfrm>
            <a:off x="703263" y="990600"/>
            <a:ext cx="3082925" cy="4953000"/>
          </a:xfrm>
        </p:spPr>
        <p:txBody>
          <a:bodyPr/>
          <a:lstStyle/>
          <a:p>
            <a:endParaRPr lang="de-DE" smtClean="0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1052513"/>
            <a:ext cx="39338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2973388"/>
            <a:ext cx="3556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000125"/>
            <a:ext cx="3429000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58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Kapazitiver Drucksensor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533400" y="1524000"/>
            <a:ext cx="7734300" cy="3886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9217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Kapazitiver Drucksensor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19200"/>
            <a:ext cx="7620000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009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Kapazitiver Drucksensor</a:t>
            </a:r>
          </a:p>
        </p:txBody>
      </p:sp>
      <p:pic>
        <p:nvPicPr>
          <p:cNvPr id="819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914400"/>
            <a:ext cx="58674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885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Drucksensor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Wilhelm Stork – Integrierte Intelligente Sensoren</a:t>
            </a:r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" y="1890713"/>
            <a:ext cx="7375779" cy="384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3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REM-Aufnahmen des monolithischen Sensors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36385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36099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4724400" y="6019800"/>
            <a:ext cx="2057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/>
              <a:t>Uni Bremen</a:t>
            </a:r>
          </a:p>
        </p:txBody>
      </p:sp>
    </p:spTree>
    <p:extLst>
      <p:ext uri="{BB962C8B-B14F-4D97-AF65-F5344CB8AC3E}">
        <p14:creationId xmlns:p14="http://schemas.microsoft.com/office/powerpoint/2010/main" val="69169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Implantierbarer Drucksensor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976313"/>
            <a:ext cx="85629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4724400" y="6019800"/>
            <a:ext cx="2057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/>
              <a:t>Uni Bremen</a:t>
            </a:r>
          </a:p>
        </p:txBody>
      </p:sp>
    </p:spTree>
    <p:extLst>
      <p:ext uri="{BB962C8B-B14F-4D97-AF65-F5344CB8AC3E}">
        <p14:creationId xmlns:p14="http://schemas.microsoft.com/office/powerpoint/2010/main" val="117383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Drucksensor Anwendung in der Medizin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981075"/>
            <a:ext cx="85058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4724400" y="6019800"/>
            <a:ext cx="2057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/>
              <a:t>Uni Bremen</a:t>
            </a:r>
          </a:p>
        </p:txBody>
      </p:sp>
    </p:spTree>
    <p:extLst>
      <p:ext uri="{BB962C8B-B14F-4D97-AF65-F5344CB8AC3E}">
        <p14:creationId xmlns:p14="http://schemas.microsoft.com/office/powerpoint/2010/main" val="263787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Implantierbarer Blutdrucksensor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966788"/>
            <a:ext cx="851535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4724400" y="6019800"/>
            <a:ext cx="2057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/>
              <a:t>Uni Bremen</a:t>
            </a: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9000"/>
            <a:ext cx="28956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8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714375" y="4214813"/>
          <a:ext cx="3836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Dokument" r:id="rId4" imgW="3690000" imgH="1924920" progId="Word.Document.8">
                  <p:embed/>
                </p:oleObj>
              </mc:Choice>
              <mc:Fallback>
                <p:oleObj name="Dokument" r:id="rId4" imgW="3690000" imgH="19249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811"/>
                      <a:stretch>
                        <a:fillRect/>
                      </a:stretch>
                    </p:blipFill>
                    <p:spPr bwMode="auto">
                      <a:xfrm>
                        <a:off x="714375" y="4214813"/>
                        <a:ext cx="3836988" cy="180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79CBB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-6215063" y="1143000"/>
            <a:ext cx="600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81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381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381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381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381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</a:pPr>
            <a:r>
              <a:rPr lang="de-DE">
                <a:latin typeface="Tahoma" pitchFamily="34" charset="0"/>
                <a:sym typeface="Wingdings" pitchFamily="2" charset="2"/>
              </a:rPr>
              <a:t>	</a:t>
            </a:r>
            <a:endParaRPr lang="de-DE"/>
          </a:p>
        </p:txBody>
      </p:sp>
      <p:sp>
        <p:nvSpPr>
          <p:cNvPr id="7172" name="Titel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Glaukom</a:t>
            </a:r>
          </a:p>
        </p:txBody>
      </p:sp>
      <p:sp>
        <p:nvSpPr>
          <p:cNvPr id="7173" name="Inhaltsplatzhalt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Mangelversorgung der Retina und des Sehnervs durch überhöhten Augeninnendruck wegen Abflußstörung des Kammerwassers</a:t>
            </a:r>
          </a:p>
          <a:p>
            <a:r>
              <a:rPr lang="de-DE" smtClean="0"/>
              <a:t>2 % der Weltbevölkerung über40 Jahre leiden an pathologisch erhöhtem Augeninnendruck</a:t>
            </a:r>
          </a:p>
          <a:p>
            <a:r>
              <a:rPr lang="de-DE" smtClean="0"/>
              <a:t>In Deutschland besteht für mehr als 8 Mio. Menschen das Risiko, ein Glaukom zu entwickeln</a:t>
            </a:r>
            <a:br>
              <a:rPr lang="de-DE" smtClean="0"/>
            </a:br>
            <a:r>
              <a:rPr lang="de-DE" smtClean="0"/>
              <a:t>	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643438" y="3643313"/>
            <a:ext cx="4429125" cy="2586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762000">
              <a:spcBef>
                <a:spcPct val="20000"/>
              </a:spcBef>
              <a:buFont typeface="Monotype Sorts" pitchFamily="2" charset="2"/>
              <a:buChar char="o"/>
              <a:defRPr/>
            </a:pPr>
            <a:r>
              <a:rPr lang="de-DE" sz="2000" dirty="0">
                <a:solidFill>
                  <a:srgbClr val="000066"/>
                </a:solidFill>
                <a:latin typeface="+mn-lt"/>
                <a:cs typeface="Arial" pitchFamily="34" charset="0"/>
              </a:rPr>
              <a:t>800.000 Patienten leiden bereits an Glaukom, etwa 10 % dieser Patienten werden blind </a:t>
            </a:r>
          </a:p>
          <a:p>
            <a:pPr marL="342900" indent="-342900" defTabSz="762000">
              <a:spcBef>
                <a:spcPct val="20000"/>
              </a:spcBef>
              <a:buFont typeface="Monotype Sorts" pitchFamily="2" charset="2"/>
              <a:buChar char="o"/>
              <a:defRPr/>
            </a:pPr>
            <a:r>
              <a:rPr lang="de-DE" sz="2000" dirty="0">
                <a:solidFill>
                  <a:srgbClr val="000066"/>
                </a:solidFill>
                <a:latin typeface="+mn-lt"/>
                <a:cs typeface="Arial" pitchFamily="34" charset="0"/>
              </a:rPr>
              <a:t>Therapie: Medikamente oder Operation</a:t>
            </a:r>
          </a:p>
          <a:p>
            <a:pPr marL="342900" indent="-342900" defTabSz="762000">
              <a:spcBef>
                <a:spcPct val="20000"/>
              </a:spcBef>
              <a:buFont typeface="Monotype Sorts" pitchFamily="2" charset="2"/>
              <a:buChar char="o"/>
              <a:defRPr/>
            </a:pPr>
            <a:r>
              <a:rPr lang="de-DE" sz="2000" dirty="0">
                <a:solidFill>
                  <a:srgbClr val="000066"/>
                </a:solidFill>
                <a:latin typeface="+mn-lt"/>
                <a:cs typeface="Arial" pitchFamily="34" charset="0"/>
              </a:rPr>
              <a:t>Diagnostik: Überwachen des Augeninnendrucks</a:t>
            </a:r>
          </a:p>
        </p:txBody>
      </p:sp>
    </p:spTree>
    <p:extLst>
      <p:ext uri="{BB962C8B-B14F-4D97-AF65-F5344CB8AC3E}">
        <p14:creationId xmlns:p14="http://schemas.microsoft.com/office/powerpoint/2010/main" val="3362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Verfügbare Meßverfahren des Augeninnedrucks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125" y="1066800"/>
            <a:ext cx="7878763" cy="4648200"/>
          </a:xfrm>
        </p:spPr>
        <p:txBody>
          <a:bodyPr/>
          <a:lstStyle/>
          <a:p>
            <a:r>
              <a:rPr lang="de-DE" smtClean="0"/>
              <a:t>Meßverfahren</a:t>
            </a:r>
          </a:p>
          <a:p>
            <a:pPr lvl="1"/>
            <a:r>
              <a:rPr lang="de-DE" smtClean="0"/>
              <a:t>Applanationstonometer</a:t>
            </a:r>
            <a:br>
              <a:rPr lang="de-DE" smtClean="0"/>
            </a:br>
            <a:r>
              <a:rPr lang="de-DE" smtClean="0"/>
              <a:t>nach Goldmann</a:t>
            </a:r>
          </a:p>
          <a:p>
            <a:pPr lvl="1"/>
            <a:r>
              <a:rPr lang="de-DE" smtClean="0"/>
              <a:t>Luftimpressionstonometer</a:t>
            </a:r>
          </a:p>
          <a:p>
            <a:endParaRPr lang="de-DE" smtClean="0"/>
          </a:p>
          <a:p>
            <a:r>
              <a:rPr lang="de-DE" smtClean="0"/>
              <a:t>Nachteile</a:t>
            </a:r>
          </a:p>
          <a:p>
            <a:pPr lvl="1"/>
            <a:r>
              <a:rPr lang="de-DE" smtClean="0"/>
              <a:t>Messung mit Deformation der Cornea</a:t>
            </a:r>
          </a:p>
          <a:p>
            <a:pPr lvl="1"/>
            <a:r>
              <a:rPr lang="de-DE" smtClean="0"/>
              <a:t>Mechanische Belastung</a:t>
            </a:r>
          </a:p>
          <a:p>
            <a:pPr lvl="1"/>
            <a:r>
              <a:rPr lang="de-DE" smtClean="0"/>
              <a:t>Lokalanaesthesie </a:t>
            </a:r>
          </a:p>
          <a:p>
            <a:pPr lvl="1"/>
            <a:r>
              <a:rPr lang="de-DE" smtClean="0"/>
              <a:t>Infektionsrisiko</a:t>
            </a:r>
          </a:p>
          <a:p>
            <a:pPr lvl="1"/>
            <a:r>
              <a:rPr lang="de-DE" smtClean="0"/>
              <a:t>Keine Selbsttonometrie</a:t>
            </a:r>
            <a:br>
              <a:rPr lang="de-DE" smtClean="0"/>
            </a:br>
            <a:r>
              <a:rPr lang="de-DE" smtClean="0"/>
              <a:t>(Heimdiagnose, Verlaufsüberwachung)</a:t>
            </a:r>
          </a:p>
          <a:p>
            <a:endParaRPr lang="de-DE" smtClean="0"/>
          </a:p>
        </p:txBody>
      </p:sp>
      <p:pic>
        <p:nvPicPr>
          <p:cNvPr id="61444" name="Picture 4" descr="Goldmann Applanationstonom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838200"/>
            <a:ext cx="18097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N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838200"/>
            <a:ext cx="18367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NCTCorneaverform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3581400"/>
            <a:ext cx="1763712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7" name="Picture 7" descr="Tränenzerstäubung"/>
          <p:cNvPicPr>
            <a:picLocks noChangeAspect="1" noChangeArrowheads="1"/>
          </p:cNvPicPr>
          <p:nvPr/>
        </p:nvPicPr>
        <p:blipFill>
          <a:blip r:embed="rId6">
            <a:lum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3398838"/>
            <a:ext cx="1916113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04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Ungenügende Haptik – zu weich</a:t>
            </a:r>
          </a:p>
        </p:txBody>
      </p:sp>
      <p:sp>
        <p:nvSpPr>
          <p:cNvPr id="16387" name="Inhaltsplatzhalter 2"/>
          <p:cNvSpPr>
            <a:spLocks noGrp="1"/>
          </p:cNvSpPr>
          <p:nvPr>
            <p:ph idx="1"/>
          </p:nvPr>
        </p:nvSpPr>
        <p:spPr>
          <a:xfrm>
            <a:off x="214313" y="1143000"/>
            <a:ext cx="6086475" cy="1479550"/>
          </a:xfrm>
        </p:spPr>
        <p:txBody>
          <a:bodyPr/>
          <a:lstStyle/>
          <a:p>
            <a:r>
              <a:rPr lang="de-DE" dirty="0" smtClean="0"/>
              <a:t>Situation: </a:t>
            </a:r>
          </a:p>
          <a:p>
            <a:pPr lvl="1"/>
            <a:r>
              <a:rPr lang="de-DE" dirty="0" smtClean="0"/>
              <a:t>Haptik der neuen Linse zu weich und können die Linse daher nicht im Kapselsack stabilisieren</a:t>
            </a:r>
          </a:p>
        </p:txBody>
      </p:sp>
      <p:pic>
        <p:nvPicPr>
          <p:cNvPr id="16388" name="Picture 2" descr="lens buckly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310254"/>
            <a:ext cx="4143945" cy="354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magine 1" descr="EQUILIBRIO-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786063"/>
            <a:ext cx="3378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390" name="Gerade Verbindung mit Pfeil 6"/>
          <p:cNvCxnSpPr>
            <a:cxnSpLocks noChangeShapeType="1"/>
          </p:cNvCxnSpPr>
          <p:nvPr/>
        </p:nvCxnSpPr>
        <p:spPr bwMode="auto">
          <a:xfrm flipV="1">
            <a:off x="5670550" y="2420938"/>
            <a:ext cx="84138" cy="793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miter lim="800000"/>
            <a:headEnd type="triangl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7049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hart_P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817938"/>
            <a:ext cx="2616200" cy="21891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4241800" y="4089400"/>
            <a:ext cx="22844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1600"/>
              <a:t>Datentransfer in den </a:t>
            </a:r>
            <a:br>
              <a:rPr lang="de-DE" sz="1600"/>
            </a:br>
            <a:r>
              <a:rPr lang="de-DE" sz="1600"/>
              <a:t>Computer des Arztes,</a:t>
            </a:r>
            <a:br>
              <a:rPr lang="de-DE" sz="1600"/>
            </a:br>
            <a:r>
              <a:rPr lang="de-DE" sz="1600"/>
              <a:t>Auswertung</a:t>
            </a:r>
          </a:p>
        </p:txBody>
      </p:sp>
      <p:pic>
        <p:nvPicPr>
          <p:cNvPr id="62468" name="Picture 4" descr="T_S_IODFRE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914400"/>
            <a:ext cx="2286000" cy="22145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 descr="Chart_Brill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6" b="9042"/>
          <a:stretch>
            <a:fillRect/>
          </a:stretch>
        </p:blipFill>
        <p:spPr bwMode="auto">
          <a:xfrm>
            <a:off x="4724400" y="1000125"/>
            <a:ext cx="3355975" cy="27971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863600" y="3200400"/>
            <a:ext cx="27146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1600"/>
              <a:t>In eine Intraokularlinse </a:t>
            </a:r>
          </a:p>
          <a:p>
            <a:pPr eaLnBrk="1" hangingPunct="1"/>
            <a:r>
              <a:rPr lang="de-DE" sz="1600"/>
              <a:t>implantierter Drucksensor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6553200" y="2590800"/>
            <a:ext cx="15192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1600"/>
              <a:t>Telemetrie: </a:t>
            </a:r>
          </a:p>
          <a:p>
            <a:pPr eaLnBrk="1" hangingPunct="1"/>
            <a:r>
              <a:rPr lang="de-DE" sz="1600"/>
              <a:t>Übertragung der </a:t>
            </a:r>
            <a:br>
              <a:rPr lang="de-DE" sz="1600"/>
            </a:br>
            <a:r>
              <a:rPr lang="de-DE" sz="1600"/>
              <a:t>Messwerte</a:t>
            </a:r>
          </a:p>
          <a:p>
            <a:pPr eaLnBrk="1" hangingPunct="1"/>
            <a:r>
              <a:rPr lang="de-DE" sz="1600"/>
              <a:t>aus dem Auge</a:t>
            </a:r>
          </a:p>
          <a:p>
            <a:pPr eaLnBrk="1" hangingPunct="1"/>
            <a:r>
              <a:rPr lang="de-DE" sz="1600"/>
              <a:t>Energieversorgung durch induktive Einkopplung</a:t>
            </a:r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>
            <a:off x="3581400" y="16002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 flipH="1">
            <a:off x="3086100" y="3492500"/>
            <a:ext cx="31623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4457700" y="5033963"/>
            <a:ext cx="4406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cs typeface="Times New Roman" pitchFamily="18" charset="0"/>
              </a:rPr>
              <a:t>BMBF-Projekt mit Projektpartnern:</a:t>
            </a:r>
          </a:p>
          <a:p>
            <a:pPr>
              <a:spcBef>
                <a:spcPct val="50000"/>
              </a:spcBef>
            </a:pPr>
            <a:r>
              <a:rPr lang="en-US" sz="1200">
                <a:cs typeface="Times New Roman" pitchFamily="18" charset="0"/>
              </a:rPr>
              <a:t>Acritec GmbH, Glienicke,  Bytec GmbH, Stolberg, Mesotec GmbH, Hannover, Universitätaugenklinik Köln,</a:t>
            </a:r>
            <a:r>
              <a:rPr lang="en-US" sz="70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sz="1200">
                <a:cs typeface="Times New Roman" pitchFamily="18" charset="0"/>
              </a:rPr>
              <a:t>FhG-IMS, Duisburg, </a:t>
            </a:r>
            <a:r>
              <a:rPr lang="en-US" sz="7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>
                <a:cs typeface="Times New Roman" pitchFamily="18" charset="0"/>
              </a:rPr>
              <a:t>Institut für Werkstoffe der Elektrotechnik I, RWTH Aachen, Institut für Pathologie, RWTH Aachen</a:t>
            </a:r>
          </a:p>
          <a:p>
            <a:pPr>
              <a:spcBef>
                <a:spcPct val="50000"/>
              </a:spcBef>
            </a:pPr>
            <a:r>
              <a:rPr lang="en-US" sz="1200">
                <a:cs typeface="Times New Roman" pitchFamily="18" charset="0"/>
              </a:rPr>
              <a:t>Optik ITIV</a:t>
            </a:r>
            <a:endParaRPr lang="de-DE" sz="1200">
              <a:cs typeface="Times New Roman" pitchFamily="18" charset="0"/>
            </a:endParaRPr>
          </a:p>
        </p:txBody>
      </p:sp>
      <p:sp>
        <p:nvSpPr>
          <p:cNvPr id="62475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Implantierbarer Augeninnendrucksensor</a:t>
            </a:r>
          </a:p>
        </p:txBody>
      </p:sp>
    </p:spTree>
    <p:extLst>
      <p:ext uri="{BB962C8B-B14F-4D97-AF65-F5344CB8AC3E}">
        <p14:creationId xmlns:p14="http://schemas.microsoft.com/office/powerpoint/2010/main" val="393942162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1365250"/>
            <a:ext cx="6564313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Schema des Sensors</a:t>
            </a:r>
          </a:p>
        </p:txBody>
      </p:sp>
    </p:spTree>
    <p:extLst>
      <p:ext uri="{BB962C8B-B14F-4D97-AF65-F5344CB8AC3E}">
        <p14:creationId xmlns:p14="http://schemas.microsoft.com/office/powerpoint/2010/main" val="113761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Technische Daten</a:t>
            </a:r>
          </a:p>
        </p:txBody>
      </p:sp>
      <p:sp>
        <p:nvSpPr>
          <p:cNvPr id="6451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de-DE" sz="1400" smtClean="0"/>
              <a:t>Messbereich des Drucksensors		:0 – 399 mmHg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Genauigkeit der Druckmessung		:+/- 1 mmHg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Dauer der Einzelmessung			:0,044 s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Einzelmessung pro Messzyklus		:40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Häufigkeit des Messzyklen			:frei wählbar (max. 20Hz)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Leistungs-Verbrauch			:0,21 mW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Versorgungsspannung			:3 V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Übertragungsfrequenz (RF)		:13,56 MHz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Datenübertragungsrate			:26,5 kBit/s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Maximale Übertragungsleistung		:0,5 W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Speicherkapazität				:3000 Messzyklen (entspricht 						bei 1 Messzyklus pro 15 min.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						1 Monat)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Dicke d. Trägerfolie plus Elektrochip	:max. 0,305 mm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Durchmesser des  Implantats		:&lt; 10mm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Durchmesser optisches System (IOL-Linse)	:5 mm</a:t>
            </a:r>
          </a:p>
          <a:p>
            <a:pPr>
              <a:buFont typeface="Monotype Sorts" pitchFamily="2" charset="2"/>
              <a:buNone/>
            </a:pPr>
            <a:r>
              <a:rPr lang="de-DE" sz="1400" smtClean="0"/>
              <a:t>Max. Abstand IODS Implantat –Brille	:60 mm</a:t>
            </a:r>
          </a:p>
          <a:p>
            <a:pPr>
              <a:buFont typeface="Monotype Sorts" pitchFamily="2" charset="2"/>
              <a:buNone/>
            </a:pPr>
            <a:endParaRPr lang="de-DE" sz="1400" smtClean="0"/>
          </a:p>
        </p:txBody>
      </p:sp>
    </p:spTree>
    <p:extLst>
      <p:ext uri="{BB962C8B-B14F-4D97-AF65-F5344CB8AC3E}">
        <p14:creationId xmlns:p14="http://schemas.microsoft.com/office/powerpoint/2010/main" val="339759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886200" y="1206500"/>
          <a:ext cx="5029200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PI3" r:id="rId4" imgW="4876190" imgH="3657917" progId="">
                  <p:embed/>
                </p:oleObj>
              </mc:Choice>
              <mc:Fallback>
                <p:oleObj name="PI3" r:id="rId4" imgW="4876190" imgH="365791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206500"/>
                        <a:ext cx="5029200" cy="377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>
              <a:latin typeface="Arial Rounded MT Bold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8"/>
          <a:stretch>
            <a:fillRect/>
          </a:stretch>
        </p:blipFill>
        <p:spPr bwMode="auto">
          <a:xfrm>
            <a:off x="279400" y="1612900"/>
            <a:ext cx="3429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343400" y="5334000"/>
            <a:ext cx="3276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/>
              <a:t>Uniaugenklinik  Köln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81000" y="4343400"/>
            <a:ext cx="3276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/>
              <a:t>Acritec</a:t>
            </a:r>
          </a:p>
        </p:txBody>
      </p:sp>
      <p:sp>
        <p:nvSpPr>
          <p:cNvPr id="8199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smtClean="0"/>
              <a:t>Implantation der Linse mit Drucksensor in ein Kaninchenauge</a:t>
            </a:r>
          </a:p>
        </p:txBody>
      </p:sp>
    </p:spTree>
    <p:extLst>
      <p:ext uri="{BB962C8B-B14F-4D97-AF65-F5344CB8AC3E}">
        <p14:creationId xmlns:p14="http://schemas.microsoft.com/office/powerpoint/2010/main" val="417615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Abgeleitete Sensoren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 sz="2400" smtClean="0"/>
              <a:t>Mikromechanisches Mikrofon</a:t>
            </a:r>
          </a:p>
        </p:txBody>
      </p:sp>
      <p:pic>
        <p:nvPicPr>
          <p:cNvPr id="655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52633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82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Anwendungsbeispiele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000125"/>
            <a:ext cx="7737475" cy="4953000"/>
          </a:xfrm>
        </p:spPr>
        <p:txBody>
          <a:bodyPr/>
          <a:lstStyle/>
          <a:p>
            <a:pPr eaLnBrk="1" hangingPunct="1"/>
            <a:r>
              <a:rPr lang="de-DE" smtClean="0"/>
              <a:t>Implantierbarer Drucksensor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7980363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3668713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28956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41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Mikromechanischer Kraftsensor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64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Ultraschallwandler Sender/Empfänger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695450"/>
            <a:ext cx="692467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18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Ultrachallwandler Arrays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33488"/>
            <a:ext cx="82867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9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Ultraschallwandler Array für medizinische Bildgebung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4953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1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165100" y="214313"/>
            <a:ext cx="8978900" cy="533400"/>
          </a:xfrm>
        </p:spPr>
        <p:txBody>
          <a:bodyPr/>
          <a:lstStyle/>
          <a:p>
            <a:r>
              <a:rPr lang="de-DE" sz="2000" dirty="0" smtClean="0"/>
              <a:t>Haptik Verbiegung durch </a:t>
            </a:r>
            <a:r>
              <a:rPr lang="de-DE" sz="2000" dirty="0"/>
              <a:t>G</a:t>
            </a:r>
            <a:r>
              <a:rPr lang="de-DE" sz="2000" dirty="0" smtClean="0"/>
              <a:t>ewicht eines Wassertropfens</a:t>
            </a: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>
          <a:xfrm>
            <a:off x="214313" y="1071563"/>
            <a:ext cx="3275012" cy="5334000"/>
          </a:xfrm>
        </p:spPr>
        <p:txBody>
          <a:bodyPr/>
          <a:lstStyle/>
          <a:p>
            <a:r>
              <a:rPr lang="de-DE" sz="1800" dirty="0" smtClean="0"/>
              <a:t>Haptik Deformationssimulation</a:t>
            </a:r>
            <a:br>
              <a:rPr lang="de-DE" sz="1800" dirty="0" smtClean="0"/>
            </a:br>
            <a:r>
              <a:rPr lang="de-DE" sz="1800" dirty="0" smtClean="0"/>
              <a:t>Kraft: 0.05mN (Gewicht eines </a:t>
            </a:r>
            <a:r>
              <a:rPr lang="de-DE" sz="1800" dirty="0"/>
              <a:t>W</a:t>
            </a:r>
            <a:r>
              <a:rPr lang="de-DE" sz="1800" dirty="0" smtClean="0"/>
              <a:t>assertropfens)</a:t>
            </a:r>
          </a:p>
          <a:p>
            <a:endParaRPr lang="de-DE" sz="1800" dirty="0" smtClean="0"/>
          </a:p>
          <a:p>
            <a:endParaRPr lang="de-DE" sz="1800" dirty="0" smtClean="0"/>
          </a:p>
          <a:p>
            <a:endParaRPr lang="de-DE" sz="1800" dirty="0" smtClean="0"/>
          </a:p>
          <a:p>
            <a:endParaRPr lang="de-DE" sz="1800" dirty="0" smtClean="0"/>
          </a:p>
          <a:p>
            <a:endParaRPr lang="de-DE" sz="1800" dirty="0" smtClean="0"/>
          </a:p>
          <a:p>
            <a:r>
              <a:rPr lang="de-DE" sz="1800" dirty="0" smtClean="0"/>
              <a:t>Haptik </a:t>
            </a:r>
            <a:r>
              <a:rPr lang="de-DE" sz="1800" dirty="0"/>
              <a:t>D</a:t>
            </a:r>
            <a:r>
              <a:rPr lang="de-DE" sz="1800" dirty="0" smtClean="0"/>
              <a:t>eformation im Experiment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5" t="24374" r="12500" b="36876"/>
          <a:stretch>
            <a:fillRect/>
          </a:stretch>
        </p:blipFill>
        <p:spPr bwMode="auto">
          <a:xfrm>
            <a:off x="7286625" y="1643063"/>
            <a:ext cx="1709738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0" name="Picture 2" descr="C:\Daten Willy\Awilly.09\Industrie\SIFI\Rosario data\Pictures of buckeled lenses\equilibrio 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739531"/>
            <a:ext cx="3393771" cy="2545329"/>
          </a:xfrm>
          <a:prstGeom prst="rect">
            <a:avLst/>
          </a:prstGeom>
          <a:noFill/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5" t="24374" r="12500" b="37500"/>
          <a:stretch>
            <a:fillRect/>
          </a:stretch>
        </p:blipFill>
        <p:spPr bwMode="auto">
          <a:xfrm>
            <a:off x="5572125" y="1643063"/>
            <a:ext cx="170656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1" t="12500" r="30000" b="55469"/>
          <a:stretch>
            <a:fillRect/>
          </a:stretch>
        </p:blipFill>
        <p:spPr bwMode="auto">
          <a:xfrm>
            <a:off x="3571875" y="1643063"/>
            <a:ext cx="1947863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feld 7"/>
          <p:cNvSpPr txBox="1">
            <a:spLocks noChangeArrowheads="1"/>
          </p:cNvSpPr>
          <p:nvPr/>
        </p:nvSpPr>
        <p:spPr bwMode="auto">
          <a:xfrm>
            <a:off x="5786438" y="1214438"/>
            <a:ext cx="12827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DE"/>
              <a:t>Top view</a:t>
            </a:r>
          </a:p>
        </p:txBody>
      </p:sp>
      <p:sp>
        <p:nvSpPr>
          <p:cNvPr id="18441" name="Textfeld 8"/>
          <p:cNvSpPr txBox="1">
            <a:spLocks noChangeArrowheads="1"/>
          </p:cNvSpPr>
          <p:nvPr/>
        </p:nvSpPr>
        <p:spPr bwMode="auto">
          <a:xfrm>
            <a:off x="7500938" y="1214438"/>
            <a:ext cx="12827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DE"/>
              <a:t>Side view</a:t>
            </a:r>
          </a:p>
        </p:txBody>
      </p:sp>
      <p:sp>
        <p:nvSpPr>
          <p:cNvPr id="18442" name="Textfeld 9"/>
          <p:cNvSpPr txBox="1">
            <a:spLocks noChangeArrowheads="1"/>
          </p:cNvSpPr>
          <p:nvPr/>
        </p:nvSpPr>
        <p:spPr bwMode="auto">
          <a:xfrm>
            <a:off x="3714750" y="1214438"/>
            <a:ext cx="12827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DE"/>
              <a:t>Side view</a:t>
            </a:r>
          </a:p>
        </p:txBody>
      </p:sp>
      <p:sp>
        <p:nvSpPr>
          <p:cNvPr id="18443" name="Textfeld 10"/>
          <p:cNvSpPr txBox="1">
            <a:spLocks noChangeArrowheads="1"/>
          </p:cNvSpPr>
          <p:nvPr/>
        </p:nvSpPr>
        <p:spPr bwMode="auto">
          <a:xfrm>
            <a:off x="2051720" y="2928938"/>
            <a:ext cx="20066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000" dirty="0" smtClean="0"/>
              <a:t>Simulation</a:t>
            </a:r>
            <a:endParaRPr lang="de-DE" sz="2000" dirty="0"/>
          </a:p>
        </p:txBody>
      </p:sp>
      <p:sp>
        <p:nvSpPr>
          <p:cNvPr id="18444" name="Textfeld 11"/>
          <p:cNvSpPr txBox="1">
            <a:spLocks noChangeArrowheads="1"/>
          </p:cNvSpPr>
          <p:nvPr/>
        </p:nvSpPr>
        <p:spPr bwMode="auto">
          <a:xfrm>
            <a:off x="2195736" y="5445224"/>
            <a:ext cx="2008187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000" dirty="0"/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37161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Abgeleitete Sensoren</a:t>
            </a:r>
          </a:p>
        </p:txBody>
      </p:sp>
      <p:pic>
        <p:nvPicPr>
          <p:cNvPr id="82947" name="Picture 4" descr="neigungsssensor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 b="23257"/>
          <a:stretch>
            <a:fillRect/>
          </a:stretch>
        </p:blipFill>
        <p:spPr bwMode="auto">
          <a:xfrm>
            <a:off x="609600" y="1600200"/>
            <a:ext cx="800100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838200" y="914400"/>
            <a:ext cx="76993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de-DE"/>
              <a:t>Low-g-Beschleunigungssensor als Neigungssensor</a:t>
            </a:r>
          </a:p>
        </p:txBody>
      </p:sp>
    </p:spTree>
    <p:extLst>
      <p:ext uri="{BB962C8B-B14F-4D97-AF65-F5344CB8AC3E}">
        <p14:creationId xmlns:p14="http://schemas.microsoft.com/office/powerpoint/2010/main" val="24250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 descr="vibrationssensor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5263" t="50476" r="13521" b="6685"/>
          <a:stretch>
            <a:fillRect/>
          </a:stretch>
        </p:blipFill>
        <p:spPr bwMode="auto">
          <a:xfrm>
            <a:off x="3397250" y="1873250"/>
            <a:ext cx="5441950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Abgeleitete Sensoren</a:t>
            </a:r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de-DE" sz="2400" smtClean="0"/>
              <a:t>Mechanischer Vibrationssensor</a:t>
            </a:r>
          </a:p>
        </p:txBody>
      </p:sp>
      <p:pic>
        <p:nvPicPr>
          <p:cNvPr id="83973" name="Picture 4" descr="vibrationssensor"/>
          <p:cNvPicPr>
            <a:picLocks noChangeAspect="1" noChangeArrowheads="1"/>
          </p:cNvPicPr>
          <p:nvPr/>
        </p:nvPicPr>
        <p:blipFill>
          <a:blip r:embed="rId3" cstate="print"/>
          <a:srcRect l="18564" r="18637" b="50476"/>
          <a:stretch>
            <a:fillRect/>
          </a:stretch>
        </p:blipFill>
        <p:spPr bwMode="auto">
          <a:xfrm>
            <a:off x="228600" y="1828800"/>
            <a:ext cx="346233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748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Haptik Deformation einer </a:t>
            </a:r>
            <a:r>
              <a:rPr lang="de-DE" dirty="0" err="1" smtClean="0"/>
              <a:t>Tripode</a:t>
            </a:r>
            <a:r>
              <a:rPr lang="de-DE" dirty="0" smtClean="0"/>
              <a:t> Linse durch einen Wassertropfen</a:t>
            </a:r>
          </a:p>
        </p:txBody>
      </p:sp>
      <p:sp>
        <p:nvSpPr>
          <p:cNvPr id="19459" name="Inhaltsplatzhalter 2"/>
          <p:cNvSpPr>
            <a:spLocks noGrp="1"/>
          </p:cNvSpPr>
          <p:nvPr>
            <p:ph idx="1"/>
          </p:nvPr>
        </p:nvSpPr>
        <p:spPr>
          <a:xfrm>
            <a:off x="228600" y="838200"/>
            <a:ext cx="2371725" cy="5334000"/>
          </a:xfrm>
        </p:spPr>
        <p:txBody>
          <a:bodyPr/>
          <a:lstStyle/>
          <a:p>
            <a:endParaRPr lang="de-DE" smtClean="0"/>
          </a:p>
        </p:txBody>
      </p:sp>
      <p:pic>
        <p:nvPicPr>
          <p:cNvPr id="19460" name="Picture 2" descr="C:\Daten Willy\Awilly.09\Industrie\SIFI\Rosario data\Pictures of buckeled lenses\equilibrio 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843088"/>
            <a:ext cx="42703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 descr="C:\Daten Willy\Awilly.09\Industrie\SIFI\Rosario data\Pictures of buckeled lenses\mira tripode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852613"/>
            <a:ext cx="4275138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3" descr="TRIPENTA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8884" t="8772"/>
          <a:stretch>
            <a:fillRect/>
          </a:stretch>
        </p:blipFill>
        <p:spPr bwMode="auto">
          <a:xfrm rot="504222" flipH="1">
            <a:off x="3937172" y="571646"/>
            <a:ext cx="2120752" cy="222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3600000" lon="0" rev="0"/>
            </a:camera>
            <a:lightRig rig="threePt" dir="t"/>
          </a:scene3d>
        </p:spPr>
      </p:pic>
      <p:pic>
        <p:nvPicPr>
          <p:cNvPr id="7" name="Immagine 3" descr="TRIPENTA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8884" t="42710" r="46732" b="3301"/>
          <a:stretch>
            <a:fillRect/>
          </a:stretch>
        </p:blipFill>
        <p:spPr bwMode="auto">
          <a:xfrm rot="425545" flipH="1">
            <a:off x="7296280" y="596929"/>
            <a:ext cx="1405499" cy="2779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4075890" lon="19975484" rev="20184324"/>
            </a:camera>
            <a:lightRig rig="threePt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256112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Haptik Verbiegung der Referenzlinse (IOLTECH) </a:t>
            </a:r>
          </a:p>
        </p:txBody>
      </p:sp>
      <p:sp>
        <p:nvSpPr>
          <p:cNvPr id="20483" name="Inhaltsplatzhalter 2"/>
          <p:cNvSpPr>
            <a:spLocks noGrp="1"/>
          </p:cNvSpPr>
          <p:nvPr>
            <p:ph idx="1"/>
          </p:nvPr>
        </p:nvSpPr>
        <p:spPr>
          <a:xfrm>
            <a:off x="214313" y="1071563"/>
            <a:ext cx="3546475" cy="5334000"/>
          </a:xfrm>
        </p:spPr>
        <p:txBody>
          <a:bodyPr/>
          <a:lstStyle/>
          <a:p>
            <a:r>
              <a:rPr lang="de-DE" dirty="0" smtClean="0"/>
              <a:t>Haptik Verbiegung der IOLTECH Linse HAPTIBAG durch </a:t>
            </a:r>
            <a:r>
              <a:rPr lang="de-DE" dirty="0"/>
              <a:t>W</a:t>
            </a:r>
            <a:r>
              <a:rPr lang="de-DE" dirty="0" smtClean="0"/>
              <a:t>assertropfen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Gleiche Situation anderer typ IOLTECH  XLSTABI </a:t>
            </a:r>
          </a:p>
        </p:txBody>
      </p:sp>
      <p:pic>
        <p:nvPicPr>
          <p:cNvPr id="20484" name="Picture 2" descr="C:\Daten Willy\Awilly.09\Industrie\SIFI\Rosario data\Pictures of buckeled lenses\aptibag 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892175"/>
            <a:ext cx="3375025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7" name="Picture 3" descr="C:\Daten Willy\Awilly.09\Industrie\SIFI\Rosario data\Pictures of buckeled lenses\xlstabi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830" y="3464626"/>
            <a:ext cx="3582389" cy="2686792"/>
          </a:xfrm>
          <a:prstGeom prst="rect">
            <a:avLst/>
          </a:prstGeom>
          <a:noFill/>
          <a:scene3d>
            <a:camera prst="orthographicFront">
              <a:rot lat="0" lon="10799999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970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Schätzung der mechanischen Stabilität eines rechteckigen Stabes durch die Euler Gleichung</a:t>
            </a:r>
          </a:p>
        </p:txBody>
      </p:sp>
      <p:sp>
        <p:nvSpPr>
          <p:cNvPr id="1028" name="Inhaltsplatzhalter 2"/>
          <p:cNvSpPr>
            <a:spLocks noGrp="1"/>
          </p:cNvSpPr>
          <p:nvPr>
            <p:ph idx="1"/>
          </p:nvPr>
        </p:nvSpPr>
        <p:spPr>
          <a:xfrm>
            <a:off x="0" y="1173163"/>
            <a:ext cx="5427663" cy="795337"/>
          </a:xfrm>
        </p:spPr>
        <p:txBody>
          <a:bodyPr/>
          <a:lstStyle/>
          <a:p>
            <a:pPr>
              <a:buFont typeface="Monotype Sorts"/>
              <a:buBlip>
                <a:blip r:embed="rId4"/>
              </a:buBlip>
              <a:defRPr/>
            </a:pPr>
            <a:r>
              <a:rPr lang="de-DE" sz="1600" dirty="0" smtClean="0"/>
              <a:t>On a </a:t>
            </a:r>
            <a:r>
              <a:rPr lang="de-DE" sz="1600" dirty="0" err="1" smtClean="0"/>
              <a:t>rod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length</a:t>
            </a:r>
            <a:r>
              <a:rPr lang="de-DE" sz="1600" dirty="0" smtClean="0"/>
              <a:t> L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rectangular</a:t>
            </a:r>
            <a:r>
              <a:rPr lang="de-DE" sz="1600" dirty="0" smtClean="0"/>
              <a:t> </a:t>
            </a:r>
            <a:r>
              <a:rPr lang="de-DE" sz="1600" dirty="0" err="1" smtClean="0"/>
              <a:t>cross</a:t>
            </a:r>
            <a:r>
              <a:rPr lang="de-DE" sz="1600" dirty="0" smtClean="0"/>
              <a:t> </a:t>
            </a:r>
            <a:r>
              <a:rPr lang="de-DE" sz="1600" dirty="0" err="1" smtClean="0"/>
              <a:t>section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thickness</a:t>
            </a:r>
            <a:r>
              <a:rPr lang="de-DE" sz="1600" dirty="0" smtClean="0"/>
              <a:t> d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width</a:t>
            </a:r>
            <a:r>
              <a:rPr lang="de-DE" sz="1600" dirty="0" smtClean="0"/>
              <a:t> b </a:t>
            </a:r>
            <a:r>
              <a:rPr lang="de-DE" sz="1600" dirty="0" err="1" smtClean="0"/>
              <a:t>acts</a:t>
            </a:r>
            <a:r>
              <a:rPr lang="de-DE" sz="1600" dirty="0" smtClean="0"/>
              <a:t> a </a:t>
            </a:r>
            <a:r>
              <a:rPr lang="de-DE" sz="1600" dirty="0" err="1" smtClean="0"/>
              <a:t>force</a:t>
            </a:r>
            <a:r>
              <a:rPr lang="de-DE" sz="1600" dirty="0" smtClean="0"/>
              <a:t> F on </a:t>
            </a:r>
            <a:r>
              <a:rPr lang="de-DE" sz="1600" dirty="0" err="1" smtClean="0"/>
              <a:t>the</a:t>
            </a:r>
            <a:r>
              <a:rPr lang="de-DE" sz="1600" dirty="0" smtClean="0"/>
              <a:t> top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rod</a:t>
            </a:r>
            <a:r>
              <a:rPr lang="de-DE" sz="1600" dirty="0" smtClean="0"/>
              <a:t> </a:t>
            </a:r>
            <a:r>
              <a:rPr lang="de-DE" sz="1600" dirty="0" err="1" smtClean="0"/>
              <a:t>along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rod‘s</a:t>
            </a:r>
            <a:r>
              <a:rPr lang="de-DE" sz="1600" dirty="0" smtClean="0"/>
              <a:t> </a:t>
            </a:r>
            <a:r>
              <a:rPr lang="de-DE" sz="1600" dirty="0" err="1" smtClean="0"/>
              <a:t>length</a:t>
            </a:r>
            <a:r>
              <a:rPr lang="de-DE" sz="1600" dirty="0" smtClean="0"/>
              <a:t> </a:t>
            </a:r>
            <a:r>
              <a:rPr lang="de-DE" sz="1600" dirty="0" err="1" smtClean="0"/>
              <a:t>axis</a:t>
            </a:r>
            <a:r>
              <a:rPr lang="de-DE" sz="1600" dirty="0" smtClean="0"/>
              <a:t>.</a:t>
            </a:r>
          </a:p>
          <a:p>
            <a:pPr>
              <a:buFont typeface="Monotype Sorts"/>
              <a:buBlip>
                <a:blip r:embed="rId4"/>
              </a:buBlip>
              <a:defRPr/>
            </a:pPr>
            <a:r>
              <a:rPr lang="de-DE" sz="1600" dirty="0" err="1" smtClean="0"/>
              <a:t>For</a:t>
            </a:r>
            <a:r>
              <a:rPr lang="de-DE" sz="1600" dirty="0" smtClean="0"/>
              <a:t> a </a:t>
            </a:r>
            <a:r>
              <a:rPr lang="de-DE" sz="1600" dirty="0" err="1" smtClean="0"/>
              <a:t>homogenous</a:t>
            </a:r>
            <a:r>
              <a:rPr lang="de-DE" sz="1600" dirty="0" smtClean="0"/>
              <a:t> material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Young‘s</a:t>
            </a:r>
            <a:r>
              <a:rPr lang="de-DE" sz="1600" dirty="0" smtClean="0"/>
              <a:t> </a:t>
            </a:r>
            <a:r>
              <a:rPr lang="de-DE" sz="1600" dirty="0" err="1" smtClean="0"/>
              <a:t>elasticity</a:t>
            </a:r>
            <a:r>
              <a:rPr lang="de-DE" sz="1600" dirty="0" smtClean="0"/>
              <a:t> </a:t>
            </a:r>
            <a:r>
              <a:rPr lang="de-DE" sz="1600" dirty="0" err="1" smtClean="0"/>
              <a:t>modulus</a:t>
            </a:r>
            <a:r>
              <a:rPr lang="de-DE" sz="1600" dirty="0" smtClean="0"/>
              <a:t> E, </a:t>
            </a:r>
            <a:r>
              <a:rPr lang="de-DE" sz="1600" dirty="0" err="1" smtClean="0"/>
              <a:t>Euler‘s</a:t>
            </a:r>
            <a:r>
              <a:rPr lang="de-DE" sz="1600" dirty="0" smtClean="0"/>
              <a:t> </a:t>
            </a:r>
            <a:r>
              <a:rPr lang="de-DE" sz="1600" dirty="0" err="1" smtClean="0"/>
              <a:t>equation</a:t>
            </a:r>
            <a:r>
              <a:rPr lang="de-DE" sz="1600" dirty="0" smtClean="0"/>
              <a:t> </a:t>
            </a:r>
            <a:r>
              <a:rPr lang="de-DE" sz="1600" dirty="0" err="1" smtClean="0"/>
              <a:t>predicts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buckling</a:t>
            </a:r>
            <a:r>
              <a:rPr lang="de-DE" sz="1600" dirty="0" smtClean="0"/>
              <a:t> </a:t>
            </a:r>
            <a:r>
              <a:rPr lang="de-DE" sz="1600" dirty="0" err="1" smtClean="0"/>
              <a:t>force</a:t>
            </a:r>
            <a:r>
              <a:rPr lang="de-DE" sz="1600" dirty="0" smtClean="0"/>
              <a:t>. (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example</a:t>
            </a:r>
            <a:r>
              <a:rPr lang="de-DE" sz="1600" dirty="0" smtClean="0"/>
              <a:t> </a:t>
            </a:r>
            <a:r>
              <a:rPr lang="de-DE" sz="1200" dirty="0" smtClean="0">
                <a:solidFill>
                  <a:schemeClr val="accent1">
                    <a:lumMod val="75000"/>
                  </a:schemeClr>
                </a:solidFill>
              </a:rPr>
              <a:t>http://en.wikipedia.org/wiki/Buckling)</a:t>
            </a:r>
            <a:endParaRPr lang="de-DE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Monotype Sorts"/>
              <a:buNone/>
              <a:defRPr/>
            </a:pPr>
            <a:endParaRPr lang="de-DE" sz="1600" dirty="0" smtClean="0"/>
          </a:p>
          <a:p>
            <a:pPr>
              <a:buFont typeface="Monotype Sorts"/>
              <a:buBlip>
                <a:blip r:embed="rId4"/>
              </a:buBlip>
              <a:defRPr/>
            </a:pPr>
            <a:endParaRPr lang="de-DE" sz="1600" dirty="0" smtClean="0"/>
          </a:p>
          <a:p>
            <a:pPr>
              <a:buFont typeface="Monotype Sorts"/>
              <a:buBlip>
                <a:blip r:embed="rId4"/>
              </a:buBlip>
              <a:defRPr/>
            </a:pPr>
            <a:endParaRPr lang="de-DE" sz="1600" dirty="0" smtClean="0"/>
          </a:p>
          <a:p>
            <a:pPr>
              <a:buFont typeface="Monotype Sorts"/>
              <a:buBlip>
                <a:blip r:embed="rId4"/>
              </a:buBlip>
              <a:defRPr/>
            </a:pPr>
            <a:endParaRPr lang="de-DE" sz="1600" dirty="0" smtClean="0"/>
          </a:p>
          <a:p>
            <a:pPr marL="355600" indent="-355600">
              <a:buFont typeface="Monotype Sorts"/>
              <a:buBlip>
                <a:blip r:embed="rId4"/>
              </a:buBlip>
              <a:defRPr/>
            </a:pPr>
            <a:r>
              <a:rPr lang="de-DE" sz="1600" dirty="0" smtClean="0"/>
              <a:t>As </a:t>
            </a:r>
            <a:r>
              <a:rPr lang="de-DE" sz="1600" dirty="0" err="1" smtClean="0"/>
              <a:t>we</a:t>
            </a:r>
            <a:r>
              <a:rPr lang="de-DE" sz="1600" dirty="0" smtClean="0"/>
              <a:t> </a:t>
            </a:r>
            <a:r>
              <a:rPr lang="de-DE" sz="1600" dirty="0" err="1" smtClean="0"/>
              <a:t>have</a:t>
            </a:r>
            <a:r>
              <a:rPr lang="de-DE" sz="1600" dirty="0" smtClean="0"/>
              <a:t> </a:t>
            </a:r>
            <a:r>
              <a:rPr lang="de-DE" sz="1600" dirty="0" err="1" smtClean="0"/>
              <a:t>seen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experiments</a:t>
            </a:r>
            <a:r>
              <a:rPr lang="de-DE" sz="1600" dirty="0" smtClean="0"/>
              <a:t> </a:t>
            </a:r>
            <a:r>
              <a:rPr lang="de-DE" sz="1600" dirty="0" err="1" smtClean="0"/>
              <a:t>buckling</a:t>
            </a:r>
            <a:r>
              <a:rPr lang="de-DE" sz="1600" dirty="0" smtClean="0"/>
              <a:t>  in </a:t>
            </a:r>
            <a:r>
              <a:rPr lang="de-DE" sz="1600" dirty="0" err="1" smtClean="0"/>
              <a:t>direction</a:t>
            </a:r>
            <a:r>
              <a:rPr lang="de-DE" sz="1600" dirty="0" smtClean="0"/>
              <a:t> </a:t>
            </a:r>
            <a:r>
              <a:rPr lang="de-DE" sz="1600" dirty="0" err="1" smtClean="0"/>
              <a:t>perpendicular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lens</a:t>
            </a:r>
            <a:r>
              <a:rPr lang="de-DE" sz="1600" dirty="0" smtClean="0"/>
              <a:t> plane </a:t>
            </a:r>
            <a:r>
              <a:rPr lang="de-DE" sz="1600" dirty="0" err="1" smtClean="0"/>
              <a:t>occurs</a:t>
            </a:r>
            <a:r>
              <a:rPr lang="de-DE" sz="1600" dirty="0" smtClean="0"/>
              <a:t> </a:t>
            </a:r>
            <a:r>
              <a:rPr lang="de-DE" sz="1600" dirty="0" err="1" smtClean="0"/>
              <a:t>therefore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bending</a:t>
            </a:r>
            <a:r>
              <a:rPr lang="de-DE" sz="1600" dirty="0" smtClean="0"/>
              <a:t> </a:t>
            </a:r>
            <a:r>
              <a:rPr lang="de-DE" sz="1600" dirty="0" err="1" smtClean="0"/>
              <a:t>force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calculated</a:t>
            </a:r>
            <a:r>
              <a:rPr lang="de-DE" sz="1600" dirty="0" smtClean="0"/>
              <a:t> in </a:t>
            </a:r>
            <a:r>
              <a:rPr lang="de-DE" sz="1600" dirty="0" err="1" smtClean="0"/>
              <a:t>this</a:t>
            </a:r>
            <a:r>
              <a:rPr lang="de-DE" sz="1600" dirty="0" smtClean="0"/>
              <a:t> </a:t>
            </a:r>
            <a:r>
              <a:rPr lang="de-DE" sz="1600" dirty="0" err="1" smtClean="0"/>
              <a:t>direction</a:t>
            </a:r>
            <a:r>
              <a:rPr lang="de-DE" sz="1600" dirty="0" smtClean="0"/>
              <a:t>. The </a:t>
            </a:r>
            <a:r>
              <a:rPr lang="de-DE" sz="1600" dirty="0" err="1" smtClean="0"/>
              <a:t>length</a:t>
            </a:r>
            <a:r>
              <a:rPr lang="de-DE" sz="1600" dirty="0" smtClean="0"/>
              <a:t> L </a:t>
            </a:r>
            <a:r>
              <a:rPr lang="de-DE" sz="1600" dirty="0" err="1" smtClean="0"/>
              <a:t>we</a:t>
            </a:r>
            <a:r>
              <a:rPr lang="de-DE" sz="1600" dirty="0" smtClean="0"/>
              <a:t> </a:t>
            </a:r>
            <a:r>
              <a:rPr lang="de-DE" sz="1600" dirty="0" err="1" smtClean="0"/>
              <a:t>took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taken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projection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haptic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lens</a:t>
            </a:r>
            <a:r>
              <a:rPr lang="de-DE" sz="1600" dirty="0" smtClean="0"/>
              <a:t> plane.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1071563" y="3071813"/>
          <a:ext cx="22733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5" imgW="1358640" imgH="419040" progId="Equation.DSMT4">
                  <p:embed/>
                </p:oleObj>
              </mc:Choice>
              <mc:Fallback>
                <p:oleObj name="Equation" r:id="rId5" imgW="13586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3071813"/>
                        <a:ext cx="227330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Immagine 1" descr="EQUILIBRIO-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7" r="15150" b="46449"/>
          <a:stretch>
            <a:fillRect/>
          </a:stretch>
        </p:blipFill>
        <p:spPr bwMode="auto">
          <a:xfrm>
            <a:off x="5572125" y="3786188"/>
            <a:ext cx="271145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uppieren 39"/>
          <p:cNvGrpSpPr>
            <a:grpSpLocks/>
          </p:cNvGrpSpPr>
          <p:nvPr/>
        </p:nvGrpSpPr>
        <p:grpSpPr bwMode="auto">
          <a:xfrm>
            <a:off x="5937250" y="903288"/>
            <a:ext cx="2540000" cy="2790825"/>
            <a:chOff x="5260769" y="3526973"/>
            <a:chExt cx="2539340" cy="2791440"/>
          </a:xfrm>
        </p:grpSpPr>
        <p:grpSp>
          <p:nvGrpSpPr>
            <p:cNvPr id="2061" name="Gruppieren 37"/>
            <p:cNvGrpSpPr>
              <a:grpSpLocks/>
            </p:cNvGrpSpPr>
            <p:nvPr/>
          </p:nvGrpSpPr>
          <p:grpSpPr bwMode="auto">
            <a:xfrm>
              <a:off x="5260769" y="3526973"/>
              <a:ext cx="2539340" cy="2791440"/>
              <a:chOff x="6210795" y="3348843"/>
              <a:chExt cx="2539340" cy="2791440"/>
            </a:xfrm>
          </p:grpSpPr>
          <p:grpSp>
            <p:nvGrpSpPr>
              <p:cNvPr id="2063" name="Gruppieren 36"/>
              <p:cNvGrpSpPr>
                <a:grpSpLocks/>
              </p:cNvGrpSpPr>
              <p:nvPr/>
            </p:nvGrpSpPr>
            <p:grpSpPr bwMode="auto">
              <a:xfrm>
                <a:off x="6210795" y="3348843"/>
                <a:ext cx="2539340" cy="2791440"/>
                <a:chOff x="6210795" y="3348843"/>
                <a:chExt cx="2539340" cy="2791440"/>
              </a:xfrm>
            </p:grpSpPr>
            <p:pic>
              <p:nvPicPr>
                <p:cNvPr id="2066" name="Picture 5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10795" y="3752701"/>
                  <a:ext cx="2217798" cy="23875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067" name="Gerade Verbindung mit Pfeil 13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7813965" y="3859479"/>
                  <a:ext cx="510639" cy="2"/>
                </a:xfrm>
                <a:prstGeom prst="straightConnector1">
                  <a:avLst/>
                </a:prstGeom>
                <a:noFill/>
                <a:ln w="19050" algn="ctr">
                  <a:solidFill>
                    <a:srgbClr val="FF0000"/>
                  </a:solidFill>
                  <a:miter lim="800000"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068" name="Textfeld 19"/>
                <p:cNvSpPr txBox="1">
                  <a:spLocks noChangeArrowheads="1"/>
                </p:cNvSpPr>
                <p:nvPr/>
              </p:nvSpPr>
              <p:spPr bwMode="auto">
                <a:xfrm>
                  <a:off x="7564581" y="3348843"/>
                  <a:ext cx="546265" cy="286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lnSpc>
                      <a:spcPct val="90000"/>
                    </a:lnSpc>
                  </a:pPr>
                  <a:r>
                    <a:rPr lang="de-DE">
                      <a:solidFill>
                        <a:schemeClr val="accent1"/>
                      </a:solidFill>
                    </a:rPr>
                    <a:t>F</a:t>
                  </a:r>
                </a:p>
              </p:txBody>
            </p:sp>
            <p:cxnSp>
              <p:nvCxnSpPr>
                <p:cNvPr id="2069" name="Gerade Verbindung 25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7588334" y="4631378"/>
                  <a:ext cx="1021276" cy="118752"/>
                </a:xfrm>
                <a:prstGeom prst="line">
                  <a:avLst/>
                </a:prstGeom>
                <a:noFill/>
                <a:ln w="25400" algn="ctr">
                  <a:solidFill>
                    <a:schemeClr val="tx1"/>
                  </a:solidFill>
                  <a:miter lim="800000"/>
                  <a:headEnd type="arrow" w="sm" len="sm"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070" name="Gerade Verbindung mit Pfeil 31"/>
                <p:cNvCxnSpPr>
                  <a:cxnSpLocks noChangeShapeType="1"/>
                </p:cNvCxnSpPr>
                <p:nvPr/>
              </p:nvCxnSpPr>
              <p:spPr bwMode="auto">
                <a:xfrm flipV="1">
                  <a:off x="7182595" y="3847604"/>
                  <a:ext cx="405737" cy="69274"/>
                </a:xfrm>
                <a:prstGeom prst="straightConnector1">
                  <a:avLst/>
                </a:prstGeom>
                <a:noFill/>
                <a:ln w="19050" algn="ctr">
                  <a:solidFill>
                    <a:srgbClr val="FF0000"/>
                  </a:solidFill>
                  <a:miter lim="800000"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071" name="Textfeld 33"/>
                <p:cNvSpPr txBox="1">
                  <a:spLocks noChangeArrowheads="1"/>
                </p:cNvSpPr>
                <p:nvPr/>
              </p:nvSpPr>
              <p:spPr bwMode="auto">
                <a:xfrm>
                  <a:off x="7362701" y="3574472"/>
                  <a:ext cx="605642" cy="286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lnSpc>
                      <a:spcPct val="90000"/>
                    </a:lnSpc>
                  </a:pPr>
                  <a:r>
                    <a:rPr lang="de-DE">
                      <a:solidFill>
                        <a:srgbClr val="FF0000"/>
                      </a:solidFill>
                    </a:rPr>
                    <a:t>d</a:t>
                  </a:r>
                </a:p>
              </p:txBody>
            </p:sp>
            <p:sp>
              <p:nvSpPr>
                <p:cNvPr id="2072" name="Textfeld 35"/>
                <p:cNvSpPr txBox="1">
                  <a:spLocks noChangeArrowheads="1"/>
                </p:cNvSpPr>
                <p:nvPr/>
              </p:nvSpPr>
              <p:spPr bwMode="auto">
                <a:xfrm>
                  <a:off x="8144493" y="4451267"/>
                  <a:ext cx="605642" cy="286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lnSpc>
                      <a:spcPct val="90000"/>
                    </a:lnSpc>
                  </a:pPr>
                  <a:r>
                    <a:rPr lang="de-DE"/>
                    <a:t>L</a:t>
                  </a:r>
                </a:p>
              </p:txBody>
            </p:sp>
          </p:grpSp>
          <p:cxnSp>
            <p:nvCxnSpPr>
              <p:cNvPr id="2064" name="Gerade Verbindung 26"/>
              <p:cNvCxnSpPr>
                <a:cxnSpLocks noChangeShapeType="1"/>
              </p:cNvCxnSpPr>
              <p:nvPr/>
            </p:nvCxnSpPr>
            <p:spPr bwMode="auto">
              <a:xfrm rot="16200000" flipV="1">
                <a:off x="7362703" y="4239491"/>
                <a:ext cx="1019298" cy="140526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65" name="Gerade Verbindung 28"/>
              <p:cNvCxnSpPr>
                <a:cxnSpLocks noChangeShapeType="1"/>
              </p:cNvCxnSpPr>
              <p:nvPr/>
            </p:nvCxnSpPr>
            <p:spPr bwMode="auto">
              <a:xfrm rot="16200000" flipV="1">
                <a:off x="7063840" y="4439393"/>
                <a:ext cx="1367641" cy="251361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062" name="Gerade Verbindung mit Pfeil 9"/>
            <p:cNvCxnSpPr>
              <a:cxnSpLocks noChangeShapeType="1"/>
            </p:cNvCxnSpPr>
            <p:nvPr/>
          </p:nvCxnSpPr>
          <p:spPr bwMode="auto">
            <a:xfrm rot="16200000" flipH="1">
              <a:off x="6512275" y="4056774"/>
              <a:ext cx="539298" cy="2217"/>
            </a:xfrm>
            <a:prstGeom prst="straightConnector1">
              <a:avLst/>
            </a:prstGeom>
            <a:noFill/>
            <a:ln w="38100" algn="ctr">
              <a:solidFill>
                <a:schemeClr val="accent1"/>
              </a:solidFill>
              <a:miter lim="800000"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055" name="Gerade Verbindung mit Pfeil 40"/>
          <p:cNvCxnSpPr>
            <a:cxnSpLocks noChangeShapeType="1"/>
          </p:cNvCxnSpPr>
          <p:nvPr/>
        </p:nvCxnSpPr>
        <p:spPr bwMode="auto">
          <a:xfrm rot="5400000">
            <a:off x="8062913" y="4224338"/>
            <a:ext cx="473075" cy="45402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miter lim="800000"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6" name="Gerade Verbindung mit Pfeil 42"/>
          <p:cNvCxnSpPr>
            <a:cxnSpLocks noChangeShapeType="1"/>
          </p:cNvCxnSpPr>
          <p:nvPr/>
        </p:nvCxnSpPr>
        <p:spPr bwMode="auto">
          <a:xfrm rot="5400000" flipH="1" flipV="1">
            <a:off x="7414419" y="4872831"/>
            <a:ext cx="490538" cy="4603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miter lim="800000"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7" name="Ovale Legende 51"/>
          <p:cNvSpPr>
            <a:spLocks noChangeArrowheads="1"/>
          </p:cNvSpPr>
          <p:nvPr/>
        </p:nvSpPr>
        <p:spPr bwMode="auto">
          <a:xfrm>
            <a:off x="7500938" y="3500438"/>
            <a:ext cx="1285875" cy="688975"/>
          </a:xfrm>
          <a:prstGeom prst="wedgeEllipseCallout">
            <a:avLst>
              <a:gd name="adj1" fmla="val -12639"/>
              <a:gd name="adj2" fmla="val 149458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lnSpc>
                <a:spcPct val="90000"/>
              </a:lnSpc>
            </a:pPr>
            <a:r>
              <a:rPr lang="de-DE">
                <a:solidFill>
                  <a:srgbClr val="FF0000"/>
                </a:solidFill>
              </a:rPr>
              <a:t>b: Pos. 1</a:t>
            </a:r>
          </a:p>
        </p:txBody>
      </p:sp>
      <p:cxnSp>
        <p:nvCxnSpPr>
          <p:cNvPr id="55" name="Gerade Verbindung mit Pfeil 54"/>
          <p:cNvCxnSpPr/>
          <p:nvPr/>
        </p:nvCxnSpPr>
        <p:spPr bwMode="auto">
          <a:xfrm rot="10800000" flipV="1">
            <a:off x="6721475" y="2184400"/>
            <a:ext cx="641350" cy="415925"/>
          </a:xfrm>
          <a:prstGeom prst="straightConnector1">
            <a:avLst/>
          </a:prstGeom>
          <a:solidFill>
            <a:schemeClr val="bg1"/>
          </a:solidFill>
          <a:ln w="31750" cap="flat" cmpd="sng" algn="ctr">
            <a:solidFill>
              <a:schemeClr val="accent6"/>
            </a:solidFill>
            <a:prstDash val="solid"/>
            <a:miter lim="800000"/>
            <a:headEnd type="none" w="sm" len="sm"/>
            <a:tailEnd type="arrow"/>
          </a:ln>
          <a:effectLst/>
        </p:spPr>
      </p:cxnSp>
      <p:sp>
        <p:nvSpPr>
          <p:cNvPr id="59" name="Ovale Legende 58"/>
          <p:cNvSpPr/>
          <p:nvPr/>
        </p:nvSpPr>
        <p:spPr bwMode="auto">
          <a:xfrm>
            <a:off x="5461000" y="938213"/>
            <a:ext cx="1379538" cy="890587"/>
          </a:xfrm>
          <a:prstGeom prst="wedgeEllipseCallout">
            <a:avLst>
              <a:gd name="adj1" fmla="val 47930"/>
              <a:gd name="adj2" fmla="val 111326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lnSpc>
                <a:spcPct val="90000"/>
              </a:lnSpc>
              <a:defRPr/>
            </a:pPr>
            <a:r>
              <a:rPr lang="de-DE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Direction</a:t>
            </a:r>
            <a:r>
              <a:rPr lang="de-DE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de-DE" dirty="0" err="1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bending</a:t>
            </a:r>
            <a:endParaRPr lang="de-DE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60" name="Freihandform 59"/>
          <p:cNvSpPr>
            <a:spLocks noChangeArrowheads="1"/>
          </p:cNvSpPr>
          <p:nvPr/>
        </p:nvSpPr>
        <p:spPr bwMode="auto">
          <a:xfrm rot="3702213">
            <a:off x="6742113" y="2139950"/>
            <a:ext cx="1206500" cy="314325"/>
          </a:xfrm>
          <a:custGeom>
            <a:avLst/>
            <a:gdLst>
              <a:gd name="T0" fmla="*/ 0 w 20"/>
              <a:gd name="T1" fmla="*/ 2147483647 h 31"/>
              <a:gd name="T2" fmla="*/ 2147483647 w 20"/>
              <a:gd name="T3" fmla="*/ 2147483647 h 31"/>
              <a:gd name="T4" fmla="*/ 2147483647 w 20"/>
              <a:gd name="T5" fmla="*/ 2147483647 h 31"/>
              <a:gd name="T6" fmla="*/ 2147483647 w 20"/>
              <a:gd name="T7" fmla="*/ 0 h 31"/>
              <a:gd name="T8" fmla="*/ 2147483647 w 20"/>
              <a:gd name="T9" fmla="*/ 0 h 31"/>
              <a:gd name="T10" fmla="*/ 2147483647 w 20"/>
              <a:gd name="T11" fmla="*/ 2147483647 h 31"/>
              <a:gd name="T12" fmla="*/ 2147483647 w 20"/>
              <a:gd name="T13" fmla="*/ 2147483647 h 31"/>
              <a:gd name="T14" fmla="*/ 2147483647 w 20"/>
              <a:gd name="T15" fmla="*/ 2147483647 h 31"/>
              <a:gd name="T16" fmla="*/ 2147483647 w 20"/>
              <a:gd name="T17" fmla="*/ 2147483647 h 31"/>
              <a:gd name="T18" fmla="*/ 2147483647 w 20"/>
              <a:gd name="T19" fmla="*/ 2147483647 h 31"/>
              <a:gd name="T20" fmla="*/ 2147483647 w 20"/>
              <a:gd name="T21" fmla="*/ 2147483647 h 31"/>
              <a:gd name="T22" fmla="*/ 0 w 20"/>
              <a:gd name="T23" fmla="*/ 2147483647 h 31"/>
              <a:gd name="T24" fmla="*/ 0 w 20"/>
              <a:gd name="T25" fmla="*/ 2147483647 h 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"/>
              <a:gd name="T40" fmla="*/ 0 h 31"/>
              <a:gd name="T41" fmla="*/ 20 w 20"/>
              <a:gd name="T42" fmla="*/ 31 h 3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" h="31">
                <a:moveTo>
                  <a:pt x="0" y="12"/>
                </a:moveTo>
                <a:cubicBezTo>
                  <a:pt x="0" y="13"/>
                  <a:pt x="3" y="6"/>
                  <a:pt x="5" y="4"/>
                </a:cubicBezTo>
                <a:cubicBezTo>
                  <a:pt x="7" y="2"/>
                  <a:pt x="10" y="3"/>
                  <a:pt x="10" y="2"/>
                </a:cubicBezTo>
                <a:cubicBezTo>
                  <a:pt x="10" y="1"/>
                  <a:pt x="12" y="0"/>
                  <a:pt x="14" y="0"/>
                </a:cubicBezTo>
                <a:lnTo>
                  <a:pt x="16" y="0"/>
                </a:lnTo>
                <a:cubicBezTo>
                  <a:pt x="18" y="0"/>
                  <a:pt x="20" y="1"/>
                  <a:pt x="20" y="2"/>
                </a:cubicBezTo>
                <a:lnTo>
                  <a:pt x="20" y="18"/>
                </a:lnTo>
                <a:cubicBezTo>
                  <a:pt x="20" y="17"/>
                  <a:pt x="18" y="16"/>
                  <a:pt x="15" y="16"/>
                </a:cubicBezTo>
                <a:cubicBezTo>
                  <a:pt x="12" y="16"/>
                  <a:pt x="10" y="17"/>
                  <a:pt x="10" y="18"/>
                </a:cubicBezTo>
                <a:cubicBezTo>
                  <a:pt x="10" y="19"/>
                  <a:pt x="7" y="19"/>
                  <a:pt x="6" y="20"/>
                </a:cubicBezTo>
                <a:cubicBezTo>
                  <a:pt x="5" y="21"/>
                  <a:pt x="4" y="23"/>
                  <a:pt x="3" y="25"/>
                </a:cubicBezTo>
                <a:cubicBezTo>
                  <a:pt x="2" y="27"/>
                  <a:pt x="0" y="31"/>
                  <a:pt x="0" y="30"/>
                </a:cubicBez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28575" algn="ctr">
            <a:solidFill>
              <a:schemeClr val="accent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1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smtClean="0"/>
              <a:t>Haptics sign for Equilibrio  </a:t>
            </a:r>
          </a:p>
        </p:txBody>
      </p:sp>
      <p:sp>
        <p:nvSpPr>
          <p:cNvPr id="3077" name="Inhaltsplatzhalter 2"/>
          <p:cNvSpPr>
            <a:spLocks noGrp="1"/>
          </p:cNvSpPr>
          <p:nvPr>
            <p:ph idx="1"/>
          </p:nvPr>
        </p:nvSpPr>
        <p:spPr>
          <a:xfrm>
            <a:off x="214313" y="1000125"/>
            <a:ext cx="5462587" cy="5334000"/>
          </a:xfrm>
        </p:spPr>
        <p:txBody>
          <a:bodyPr/>
          <a:lstStyle/>
          <a:p>
            <a:r>
              <a:rPr lang="de-DE" sz="1800" smtClean="0"/>
              <a:t>2-Haptic lens Equlibrio</a:t>
            </a:r>
          </a:p>
          <a:p>
            <a:r>
              <a:rPr lang="de-DE" sz="1600" smtClean="0">
                <a:solidFill>
                  <a:srgbClr val="FF0000"/>
                </a:solidFill>
              </a:rPr>
              <a:t>Side View</a:t>
            </a:r>
          </a:p>
          <a:p>
            <a:pPr lvl="1"/>
            <a:r>
              <a:rPr lang="de-DE" sz="1400" smtClean="0"/>
              <a:t>Side thickness  Pos.1 :=0.24mm (1)</a:t>
            </a:r>
          </a:p>
          <a:p>
            <a:pPr lvl="1"/>
            <a:r>
              <a:rPr lang="de-DE" sz="1400" smtClean="0"/>
              <a:t>Projected Length: 3.5 mm in lens plane </a:t>
            </a:r>
            <a:br>
              <a:rPr lang="de-DE" sz="1400" smtClean="0"/>
            </a:br>
            <a:r>
              <a:rPr lang="de-DE" sz="1400" smtClean="0"/>
              <a:t>(outer diameter-lens diameter)/2 </a:t>
            </a:r>
          </a:p>
          <a:p>
            <a:pPr>
              <a:buFont typeface="Monotype Sorts" pitchFamily="2" charset="2"/>
              <a:buNone/>
            </a:pPr>
            <a:endParaRPr lang="de-DE" sz="1600" smtClean="0"/>
          </a:p>
          <a:p>
            <a:r>
              <a:rPr lang="de-DE" sz="1600" smtClean="0">
                <a:solidFill>
                  <a:srgbClr val="FF0000"/>
                </a:solidFill>
              </a:rPr>
              <a:t>Top view:</a:t>
            </a:r>
          </a:p>
          <a:p>
            <a:pPr lvl="1"/>
            <a:r>
              <a:rPr lang="de-DE" sz="1400" smtClean="0"/>
              <a:t>Haptics width at Pos.1: =1.767 mm (1)</a:t>
            </a:r>
            <a:br>
              <a:rPr lang="de-DE" sz="1400" smtClean="0"/>
            </a:br>
            <a:endParaRPr lang="de-DE" sz="1400" smtClean="0"/>
          </a:p>
          <a:p>
            <a:r>
              <a:rPr lang="de-DE" sz="1600" smtClean="0"/>
              <a:t>Material properties </a:t>
            </a:r>
          </a:p>
        </p:txBody>
      </p:sp>
      <p:pic>
        <p:nvPicPr>
          <p:cNvPr id="3078" name="Immagine 1" descr="EQUILIBRIO-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136650"/>
            <a:ext cx="276701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9" name="Gerade Verbindung 14"/>
          <p:cNvCxnSpPr>
            <a:cxnSpLocks noChangeShapeType="1"/>
          </p:cNvCxnSpPr>
          <p:nvPr/>
        </p:nvCxnSpPr>
        <p:spPr bwMode="auto">
          <a:xfrm>
            <a:off x="7943850" y="1914525"/>
            <a:ext cx="171450" cy="146050"/>
          </a:xfrm>
          <a:prstGeom prst="line">
            <a:avLst/>
          </a:prstGeom>
          <a:noFill/>
          <a:ln w="19050" algn="ctr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0" name="Ovale Legende 20"/>
          <p:cNvSpPr>
            <a:spLocks noChangeArrowheads="1"/>
          </p:cNvSpPr>
          <p:nvPr/>
        </p:nvSpPr>
        <p:spPr bwMode="auto">
          <a:xfrm>
            <a:off x="8243888" y="1698625"/>
            <a:ext cx="573087" cy="293688"/>
          </a:xfrm>
          <a:prstGeom prst="wedgeEllipseCallout">
            <a:avLst>
              <a:gd name="adj1" fmla="val -75463"/>
              <a:gd name="adj2" fmla="val 53199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lnSpc>
                <a:spcPct val="90000"/>
              </a:lnSpc>
            </a:pPr>
            <a:r>
              <a:rPr lang="de-DE"/>
              <a:t>1</a:t>
            </a:r>
          </a:p>
        </p:txBody>
      </p:sp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280988" y="4700588"/>
          <a:ext cx="6986587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Equation" r:id="rId5" imgW="4431960" imgH="634680" progId="Equation.DSMT4">
                  <p:embed/>
                </p:oleObj>
              </mc:Choice>
              <mc:Fallback>
                <p:oleObj name="Equation" r:id="rId5" imgW="4431960" imgH="634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8" y="4700588"/>
                        <a:ext cx="6986587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2"/>
          <p:cNvGraphicFramePr>
            <a:graphicFrameLocks noChangeAspect="1"/>
          </p:cNvGraphicFramePr>
          <p:nvPr/>
        </p:nvGraphicFramePr>
        <p:xfrm>
          <a:off x="428625" y="4071938"/>
          <a:ext cx="4203700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Equation" r:id="rId7" imgW="2882880" imgH="393480" progId="Equation.DSMT4">
                  <p:embed/>
                </p:oleObj>
              </mc:Choice>
              <mc:Fallback>
                <p:oleObj name="Equation" r:id="rId7" imgW="28828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4071938"/>
                        <a:ext cx="4203700" cy="57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295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IOLTECH HAPTIBAG</a:t>
            </a:r>
          </a:p>
        </p:txBody>
      </p:sp>
      <p:sp>
        <p:nvSpPr>
          <p:cNvPr id="4100" name="Inhaltsplatzhalter 2"/>
          <p:cNvSpPr>
            <a:spLocks noGrp="1"/>
          </p:cNvSpPr>
          <p:nvPr>
            <p:ph idx="1"/>
          </p:nvPr>
        </p:nvSpPr>
        <p:spPr>
          <a:xfrm>
            <a:off x="214313" y="1071563"/>
            <a:ext cx="5970587" cy="5334000"/>
          </a:xfrm>
        </p:spPr>
        <p:txBody>
          <a:bodyPr/>
          <a:lstStyle/>
          <a:p>
            <a:r>
              <a:rPr lang="de-DE" sz="1800" smtClean="0"/>
              <a:t>2-Haptic lens HAPTIBAG IOLTECH</a:t>
            </a:r>
          </a:p>
          <a:p>
            <a:r>
              <a:rPr lang="de-DE" sz="1600" smtClean="0">
                <a:solidFill>
                  <a:srgbClr val="FF0000"/>
                </a:solidFill>
              </a:rPr>
              <a:t>Side View</a:t>
            </a:r>
          </a:p>
          <a:p>
            <a:pPr lvl="1"/>
            <a:r>
              <a:rPr lang="de-DE" sz="1400" smtClean="0"/>
              <a:t>Side thickness  Pos. 1: Stmin   :=0.54mm (1)</a:t>
            </a:r>
          </a:p>
          <a:p>
            <a:pPr lvl="1"/>
            <a:r>
              <a:rPr lang="de-DE" sz="1400" smtClean="0"/>
              <a:t>Projected Length: 3.0 mm in lens plane (Diam. 12mm)</a:t>
            </a:r>
          </a:p>
          <a:p>
            <a:pPr>
              <a:buFont typeface="Monotype Sorts" pitchFamily="2" charset="2"/>
              <a:buNone/>
            </a:pPr>
            <a:endParaRPr lang="de-DE" sz="1600" smtClean="0"/>
          </a:p>
          <a:p>
            <a:r>
              <a:rPr lang="de-DE" sz="1600" smtClean="0">
                <a:solidFill>
                  <a:srgbClr val="FF0000"/>
                </a:solidFill>
              </a:rPr>
              <a:t>Top view:</a:t>
            </a:r>
          </a:p>
          <a:p>
            <a:pPr lvl="1"/>
            <a:r>
              <a:rPr lang="de-DE" sz="1400" smtClean="0"/>
              <a:t>Haptics width at Pos.1:= 1.43 mm (1)</a:t>
            </a:r>
            <a:br>
              <a:rPr lang="de-DE" sz="1400" smtClean="0"/>
            </a:br>
            <a:endParaRPr lang="de-DE" sz="1400" smtClean="0"/>
          </a:p>
          <a:p>
            <a:r>
              <a:rPr lang="de-DE" sz="1600" smtClean="0"/>
              <a:t>Material properties </a:t>
            </a:r>
            <a:br>
              <a:rPr lang="de-DE" sz="1600" smtClean="0"/>
            </a:br>
            <a:endParaRPr lang="de-DE" sz="1600" smtClean="0"/>
          </a:p>
        </p:txBody>
      </p:sp>
      <p:sp>
        <p:nvSpPr>
          <p:cNvPr id="4101" name="Textfeld 4"/>
          <p:cNvSpPr txBox="1">
            <a:spLocks noChangeArrowheads="1"/>
          </p:cNvSpPr>
          <p:nvPr/>
        </p:nvSpPr>
        <p:spPr bwMode="auto">
          <a:xfrm>
            <a:off x="357188" y="3929063"/>
            <a:ext cx="550068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DE"/>
              <a:t>Youngs Elasticity Module E: 3 Mpa = 3 N/mm</a:t>
            </a:r>
            <a:r>
              <a:rPr lang="de-DE" baseline="30000"/>
              <a:t>2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77800" y="4414838"/>
          <a:ext cx="6054725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Equation" r:id="rId4" imgW="4089240" imgH="444240" progId="Equation.DSMT4">
                  <p:embed/>
                </p:oleObj>
              </mc:Choice>
              <mc:Fallback>
                <p:oleObj name="Equation" r:id="rId4" imgW="40892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4414838"/>
                        <a:ext cx="6054725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4" descr="http://www.zeiss.fr/C12568E80025517D/GraphikTitelIntern/HAPTIBAG/$File/IOL_HAPTIBA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1006475"/>
            <a:ext cx="19177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03" name="Gerade Verbindung 7"/>
          <p:cNvCxnSpPr>
            <a:cxnSpLocks noChangeShapeType="1"/>
          </p:cNvCxnSpPr>
          <p:nvPr/>
        </p:nvCxnSpPr>
        <p:spPr bwMode="auto">
          <a:xfrm>
            <a:off x="8040688" y="1817688"/>
            <a:ext cx="295275" cy="244475"/>
          </a:xfrm>
          <a:prstGeom prst="line">
            <a:avLst/>
          </a:prstGeom>
          <a:noFill/>
          <a:ln w="19050" algn="ctr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4" name="Ovale Legende 9"/>
          <p:cNvSpPr>
            <a:spLocks noChangeArrowheads="1"/>
          </p:cNvSpPr>
          <p:nvPr/>
        </p:nvSpPr>
        <p:spPr bwMode="auto">
          <a:xfrm>
            <a:off x="8401050" y="1624013"/>
            <a:ext cx="573088" cy="293687"/>
          </a:xfrm>
          <a:prstGeom prst="wedgeEllipseCallout">
            <a:avLst>
              <a:gd name="adj1" fmla="val -75463"/>
              <a:gd name="adj2" fmla="val 53199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lnSpc>
                <a:spcPct val="90000"/>
              </a:lnSpc>
            </a:pPr>
            <a:r>
              <a:rPr 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8979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_master_ppt2007_d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KIT_master_ppt2007_de</Template>
  <TotalTime>0</TotalTime>
  <Words>763</Words>
  <Application>Microsoft Office PowerPoint</Application>
  <PresentationFormat>Bildschirmpräsentation (4:3)</PresentationFormat>
  <Paragraphs>217</Paragraphs>
  <Slides>41</Slides>
  <Notes>39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41</vt:i4>
      </vt:variant>
    </vt:vector>
  </HeadingPairs>
  <TitlesOfParts>
    <vt:vector size="45" baseType="lpstr">
      <vt:lpstr>KIT_master_ppt2007_de</vt:lpstr>
      <vt:lpstr>Equation</vt:lpstr>
      <vt:lpstr>Dokument</vt:lpstr>
      <vt:lpstr>PI3</vt:lpstr>
      <vt:lpstr>PowerPoint-Präsentation</vt:lpstr>
      <vt:lpstr>Haptik als Stabilisator der intraokularen Linse im Kapselsack</vt:lpstr>
      <vt:lpstr>Ungenügende Haptik – zu weich</vt:lpstr>
      <vt:lpstr>Haptik Verbiegung durch Gewicht eines Wassertropfens</vt:lpstr>
      <vt:lpstr>Haptik Deformation einer Tripode Linse durch einen Wassertropfen</vt:lpstr>
      <vt:lpstr>Haptik Verbiegung der Referenzlinse (IOLTECH) </vt:lpstr>
      <vt:lpstr>Schätzung der mechanischen Stabilität eines rechteckigen Stabes durch die Euler Gleichung</vt:lpstr>
      <vt:lpstr>Haptics sign for Equilibrio  </vt:lpstr>
      <vt:lpstr>IOLTECH HAPTIBAG</vt:lpstr>
      <vt:lpstr>Precise FEM simulation of buckling for the Equlibrio lens </vt:lpstr>
      <vt:lpstr>Herstellung einer Membran mit Ätzstoppschicht</vt:lpstr>
      <vt:lpstr>Hybrid intgerierter piezoresistiver Drucksensor</vt:lpstr>
      <vt:lpstr>Drucksensor Prozess: Dotierung </vt:lpstr>
      <vt:lpstr>Drucksensor Prozess: Isolation 1</vt:lpstr>
      <vt:lpstr>Drucksensor Prozess: Metall</vt:lpstr>
      <vt:lpstr>Drucksensor Prozess: Isolation 2, Passivierung</vt:lpstr>
      <vt:lpstr>Drucksensor Prozess: Membranätzung </vt:lpstr>
      <vt:lpstr>Drucksensor Prozess: Öffnen der Passivierung</vt:lpstr>
      <vt:lpstr>Aufgebauter Drucksensor</vt:lpstr>
      <vt:lpstr>Kapazitiver Drucksensor</vt:lpstr>
      <vt:lpstr>Kapazitiver Drucksensor</vt:lpstr>
      <vt:lpstr>Kapazitiver Drucksensor</vt:lpstr>
      <vt:lpstr>Drucksensor</vt:lpstr>
      <vt:lpstr>REM-Aufnahmen des monolithischen Sensors</vt:lpstr>
      <vt:lpstr>Implantierbarer Drucksensor</vt:lpstr>
      <vt:lpstr>Drucksensor Anwendung in der Medizin</vt:lpstr>
      <vt:lpstr>Implantierbarer Blutdrucksensor</vt:lpstr>
      <vt:lpstr>Glaukom</vt:lpstr>
      <vt:lpstr>Verfügbare Meßverfahren des Augeninnedrucks</vt:lpstr>
      <vt:lpstr>Implantierbarer Augeninnendrucksensor</vt:lpstr>
      <vt:lpstr>Schema des Sensors</vt:lpstr>
      <vt:lpstr>Technische Daten</vt:lpstr>
      <vt:lpstr>Implantation der Linse mit Drucksensor in ein Kaninchenauge</vt:lpstr>
      <vt:lpstr>Abgeleitete Sensoren</vt:lpstr>
      <vt:lpstr>Anwendungsbeispiele</vt:lpstr>
      <vt:lpstr>Mikromechanischer Kraftsensor</vt:lpstr>
      <vt:lpstr>Ultraschallwandler Sender/Empfänger</vt:lpstr>
      <vt:lpstr>Ultrachallwandler Arrays</vt:lpstr>
      <vt:lpstr>Ultraschallwandler Array für medizinische Bildgebung</vt:lpstr>
      <vt:lpstr>Abgeleitete Sensoren</vt:lpstr>
      <vt:lpstr>Abgeleitete Sensoren</vt:lpstr>
    </vt:vector>
  </TitlesOfParts>
  <Company>ITIV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Johannes Schmid</dc:creator>
  <cp:lastModifiedBy>WS</cp:lastModifiedBy>
  <cp:revision>46</cp:revision>
  <dcterms:created xsi:type="dcterms:W3CDTF">2009-12-18T09:12:31Z</dcterms:created>
  <dcterms:modified xsi:type="dcterms:W3CDTF">2012-06-06T12:27:46Z</dcterms:modified>
</cp:coreProperties>
</file>